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88" r:id="rId4"/>
    <p:sldId id="258" r:id="rId5"/>
    <p:sldId id="259" r:id="rId6"/>
    <p:sldId id="290" r:id="rId7"/>
    <p:sldId id="291" r:id="rId8"/>
    <p:sldId id="292" r:id="rId9"/>
    <p:sldId id="293" r:id="rId10"/>
    <p:sldId id="289" r:id="rId11"/>
    <p:sldId id="260" r:id="rId12"/>
    <p:sldId id="261" r:id="rId13"/>
    <p:sldId id="262" r:id="rId14"/>
    <p:sldId id="263" r:id="rId15"/>
    <p:sldId id="264" r:id="rId16"/>
    <p:sldId id="265" r:id="rId17"/>
    <p:sldId id="266" r:id="rId18"/>
    <p:sldId id="267" r:id="rId19"/>
    <p:sldId id="268" r:id="rId20"/>
    <p:sldId id="270" r:id="rId21"/>
    <p:sldId id="271" r:id="rId22"/>
    <p:sldId id="285" r:id="rId23"/>
    <p:sldId id="286" r:id="rId24"/>
    <p:sldId id="272" r:id="rId25"/>
    <p:sldId id="273" r:id="rId26"/>
    <p:sldId id="275" r:id="rId27"/>
    <p:sldId id="276" r:id="rId28"/>
    <p:sldId id="277" r:id="rId29"/>
    <p:sldId id="279" r:id="rId30"/>
    <p:sldId id="278" r:id="rId31"/>
    <p:sldId id="280" r:id="rId32"/>
    <p:sldId id="281" r:id="rId33"/>
    <p:sldId id="282" r:id="rId34"/>
    <p:sldId id="283" r:id="rId35"/>
    <p:sldId id="284" r:id="rId36"/>
    <p:sldId id="287"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431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49" autoAdjust="0"/>
    <p:restoredTop sz="83811" autoAdjust="0"/>
  </p:normalViewPr>
  <p:slideViewPr>
    <p:cSldViewPr snapToGrid="0">
      <p:cViewPr varScale="1">
        <p:scale>
          <a:sx n="72" d="100"/>
          <a:sy n="72" d="100"/>
        </p:scale>
        <p:origin x="86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F90CCCB-046C-457E-B50A-6BB7C387C85F}" type="datetimeFigureOut">
              <a:rPr lang="en-US" smtClean="0"/>
              <a:t>6/20/2020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4C99E8-9C77-4DA4-AA2F-F25FBE2B2F14}" type="slidenum">
              <a:rPr lang="en-US" smtClean="0"/>
              <a:t>‹#›</a:t>
            </a:fld>
            <a:endParaRPr lang="en-US"/>
          </a:p>
        </p:txBody>
      </p:sp>
    </p:spTree>
    <p:extLst>
      <p:ext uri="{BB962C8B-B14F-4D97-AF65-F5344CB8AC3E}">
        <p14:creationId xmlns:p14="http://schemas.microsoft.com/office/powerpoint/2010/main" val="25136682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a:t>
            </a:fld>
            <a:endParaRPr lang="en-US"/>
          </a:p>
        </p:txBody>
      </p:sp>
    </p:spTree>
    <p:extLst>
      <p:ext uri="{BB962C8B-B14F-4D97-AF65-F5344CB8AC3E}">
        <p14:creationId xmlns:p14="http://schemas.microsoft.com/office/powerpoint/2010/main" val="36399811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10</a:t>
            </a:fld>
            <a:endParaRPr lang="en-US"/>
          </a:p>
        </p:txBody>
      </p:sp>
    </p:spTree>
    <p:extLst>
      <p:ext uri="{BB962C8B-B14F-4D97-AF65-F5344CB8AC3E}">
        <p14:creationId xmlns:p14="http://schemas.microsoft.com/office/powerpoint/2010/main" val="297214583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11</a:t>
            </a:fld>
            <a:endParaRPr lang="en-US"/>
          </a:p>
        </p:txBody>
      </p:sp>
    </p:spTree>
    <p:extLst>
      <p:ext uri="{BB962C8B-B14F-4D97-AF65-F5344CB8AC3E}">
        <p14:creationId xmlns:p14="http://schemas.microsoft.com/office/powerpoint/2010/main" val="28356679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12</a:t>
            </a:fld>
            <a:endParaRPr lang="en-US"/>
          </a:p>
        </p:txBody>
      </p:sp>
    </p:spTree>
    <p:extLst>
      <p:ext uri="{BB962C8B-B14F-4D97-AF65-F5344CB8AC3E}">
        <p14:creationId xmlns:p14="http://schemas.microsoft.com/office/powerpoint/2010/main" val="14148338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13</a:t>
            </a:fld>
            <a:endParaRPr lang="en-US"/>
          </a:p>
        </p:txBody>
      </p:sp>
    </p:spTree>
    <p:extLst>
      <p:ext uri="{BB962C8B-B14F-4D97-AF65-F5344CB8AC3E}">
        <p14:creationId xmlns:p14="http://schemas.microsoft.com/office/powerpoint/2010/main" val="10926431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14</a:t>
            </a:fld>
            <a:endParaRPr lang="en-US"/>
          </a:p>
        </p:txBody>
      </p:sp>
    </p:spTree>
    <p:extLst>
      <p:ext uri="{BB962C8B-B14F-4D97-AF65-F5344CB8AC3E}">
        <p14:creationId xmlns:p14="http://schemas.microsoft.com/office/powerpoint/2010/main" val="1846685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15</a:t>
            </a:fld>
            <a:endParaRPr lang="en-US"/>
          </a:p>
        </p:txBody>
      </p:sp>
    </p:spTree>
    <p:extLst>
      <p:ext uri="{BB962C8B-B14F-4D97-AF65-F5344CB8AC3E}">
        <p14:creationId xmlns:p14="http://schemas.microsoft.com/office/powerpoint/2010/main" val="12503949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16</a:t>
            </a:fld>
            <a:endParaRPr lang="en-US"/>
          </a:p>
        </p:txBody>
      </p:sp>
    </p:spTree>
    <p:extLst>
      <p:ext uri="{BB962C8B-B14F-4D97-AF65-F5344CB8AC3E}">
        <p14:creationId xmlns:p14="http://schemas.microsoft.com/office/powerpoint/2010/main" val="147412623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17</a:t>
            </a:fld>
            <a:endParaRPr lang="en-US"/>
          </a:p>
        </p:txBody>
      </p:sp>
    </p:spTree>
    <p:extLst>
      <p:ext uri="{BB962C8B-B14F-4D97-AF65-F5344CB8AC3E}">
        <p14:creationId xmlns:p14="http://schemas.microsoft.com/office/powerpoint/2010/main" val="12189867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18</a:t>
            </a:fld>
            <a:endParaRPr lang="en-US"/>
          </a:p>
        </p:txBody>
      </p:sp>
    </p:spTree>
    <p:extLst>
      <p:ext uri="{BB962C8B-B14F-4D97-AF65-F5344CB8AC3E}">
        <p14:creationId xmlns:p14="http://schemas.microsoft.com/office/powerpoint/2010/main" val="1763904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19</a:t>
            </a:fld>
            <a:endParaRPr lang="en-US"/>
          </a:p>
        </p:txBody>
      </p:sp>
    </p:spTree>
    <p:extLst>
      <p:ext uri="{BB962C8B-B14F-4D97-AF65-F5344CB8AC3E}">
        <p14:creationId xmlns:p14="http://schemas.microsoft.com/office/powerpoint/2010/main" val="13781641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2</a:t>
            </a:fld>
            <a:endParaRPr lang="en-US"/>
          </a:p>
        </p:txBody>
      </p:sp>
    </p:spTree>
    <p:extLst>
      <p:ext uri="{BB962C8B-B14F-4D97-AF65-F5344CB8AC3E}">
        <p14:creationId xmlns:p14="http://schemas.microsoft.com/office/powerpoint/2010/main" val="168880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20</a:t>
            </a:fld>
            <a:endParaRPr lang="en-US"/>
          </a:p>
        </p:txBody>
      </p:sp>
    </p:spTree>
    <p:extLst>
      <p:ext uri="{BB962C8B-B14F-4D97-AF65-F5344CB8AC3E}">
        <p14:creationId xmlns:p14="http://schemas.microsoft.com/office/powerpoint/2010/main" val="279801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21</a:t>
            </a:fld>
            <a:endParaRPr lang="en-US"/>
          </a:p>
        </p:txBody>
      </p:sp>
    </p:spTree>
    <p:extLst>
      <p:ext uri="{BB962C8B-B14F-4D97-AF65-F5344CB8AC3E}">
        <p14:creationId xmlns:p14="http://schemas.microsoft.com/office/powerpoint/2010/main" val="16940922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22</a:t>
            </a:fld>
            <a:endParaRPr lang="en-US"/>
          </a:p>
        </p:txBody>
      </p:sp>
    </p:spTree>
    <p:extLst>
      <p:ext uri="{BB962C8B-B14F-4D97-AF65-F5344CB8AC3E}">
        <p14:creationId xmlns:p14="http://schemas.microsoft.com/office/powerpoint/2010/main" val="40863782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23</a:t>
            </a:fld>
            <a:endParaRPr lang="en-US"/>
          </a:p>
        </p:txBody>
      </p:sp>
    </p:spTree>
    <p:extLst>
      <p:ext uri="{BB962C8B-B14F-4D97-AF65-F5344CB8AC3E}">
        <p14:creationId xmlns:p14="http://schemas.microsoft.com/office/powerpoint/2010/main" val="7457612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24</a:t>
            </a:fld>
            <a:endParaRPr lang="en-US"/>
          </a:p>
        </p:txBody>
      </p:sp>
    </p:spTree>
    <p:extLst>
      <p:ext uri="{BB962C8B-B14F-4D97-AF65-F5344CB8AC3E}">
        <p14:creationId xmlns:p14="http://schemas.microsoft.com/office/powerpoint/2010/main" val="27741258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29</a:t>
            </a:fld>
            <a:endParaRPr lang="en-US"/>
          </a:p>
        </p:txBody>
      </p:sp>
    </p:spTree>
    <p:extLst>
      <p:ext uri="{BB962C8B-B14F-4D97-AF65-F5344CB8AC3E}">
        <p14:creationId xmlns:p14="http://schemas.microsoft.com/office/powerpoint/2010/main" val="26014422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在我最初的实现里面，需要</a:t>
            </a:r>
            <a:r>
              <a:rPr lang="en-US" altLang="zh-CN" dirty="0"/>
              <a:t>3-4</a:t>
            </a:r>
            <a:r>
              <a:rPr lang="zh-CN" altLang="en-US" dirty="0"/>
              <a:t>分钟才能出结果，性能的瓶颈是 </a:t>
            </a:r>
            <a:r>
              <a:rPr lang="en-US" altLang="zh-CN" dirty="0"/>
              <a:t>Gradient Domain </a:t>
            </a:r>
            <a:r>
              <a:rPr lang="en-US" altLang="zh-CN" dirty="0" err="1"/>
              <a:t>Fushion</a:t>
            </a:r>
            <a:r>
              <a:rPr lang="en-US" altLang="zh-CN" dirty="0"/>
              <a:t>, </a:t>
            </a:r>
            <a:r>
              <a:rPr lang="zh-CN" altLang="en-US" dirty="0"/>
              <a:t>我们可以对比一下不同迭代次数的图片会发现这么慢的原因是这张图片是从 </a:t>
            </a:r>
            <a:r>
              <a:rPr lang="en-US" altLang="zh-CN" dirty="0"/>
              <a:t>0 </a:t>
            </a:r>
            <a:r>
              <a:rPr lang="zh-CN" altLang="en-US" dirty="0"/>
              <a:t>开始迭代的</a:t>
            </a:r>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31</a:t>
            </a:fld>
            <a:endParaRPr lang="en-US"/>
          </a:p>
        </p:txBody>
      </p:sp>
    </p:spTree>
    <p:extLst>
      <p:ext uri="{BB962C8B-B14F-4D97-AF65-F5344CB8AC3E}">
        <p14:creationId xmlns:p14="http://schemas.microsoft.com/office/powerpoint/2010/main" val="5173790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32</a:t>
            </a:fld>
            <a:endParaRPr lang="en-US"/>
          </a:p>
        </p:txBody>
      </p:sp>
    </p:spTree>
    <p:extLst>
      <p:ext uri="{BB962C8B-B14F-4D97-AF65-F5344CB8AC3E}">
        <p14:creationId xmlns:p14="http://schemas.microsoft.com/office/powerpoint/2010/main" val="18631851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33</a:t>
            </a:fld>
            <a:endParaRPr lang="en-US"/>
          </a:p>
        </p:txBody>
      </p:sp>
    </p:spTree>
    <p:extLst>
      <p:ext uri="{BB962C8B-B14F-4D97-AF65-F5344CB8AC3E}">
        <p14:creationId xmlns:p14="http://schemas.microsoft.com/office/powerpoint/2010/main" val="34090316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34</a:t>
            </a:fld>
            <a:endParaRPr lang="en-US"/>
          </a:p>
        </p:txBody>
      </p:sp>
    </p:spTree>
    <p:extLst>
      <p:ext uri="{BB962C8B-B14F-4D97-AF65-F5344CB8AC3E}">
        <p14:creationId xmlns:p14="http://schemas.microsoft.com/office/powerpoint/2010/main" val="1584488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3</a:t>
            </a:fld>
            <a:endParaRPr lang="en-US"/>
          </a:p>
        </p:txBody>
      </p:sp>
    </p:spTree>
    <p:extLst>
      <p:ext uri="{BB962C8B-B14F-4D97-AF65-F5344CB8AC3E}">
        <p14:creationId xmlns:p14="http://schemas.microsoft.com/office/powerpoint/2010/main" val="25078039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4</a:t>
            </a:fld>
            <a:endParaRPr lang="en-US"/>
          </a:p>
        </p:txBody>
      </p:sp>
    </p:spTree>
    <p:extLst>
      <p:ext uri="{BB962C8B-B14F-4D97-AF65-F5344CB8AC3E}">
        <p14:creationId xmlns:p14="http://schemas.microsoft.com/office/powerpoint/2010/main" val="4283233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5</a:t>
            </a:fld>
            <a:endParaRPr lang="en-US"/>
          </a:p>
        </p:txBody>
      </p:sp>
    </p:spTree>
    <p:extLst>
      <p:ext uri="{BB962C8B-B14F-4D97-AF65-F5344CB8AC3E}">
        <p14:creationId xmlns:p14="http://schemas.microsoft.com/office/powerpoint/2010/main" val="1209904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6</a:t>
            </a:fld>
            <a:endParaRPr lang="en-US"/>
          </a:p>
        </p:txBody>
      </p:sp>
    </p:spTree>
    <p:extLst>
      <p:ext uri="{BB962C8B-B14F-4D97-AF65-F5344CB8AC3E}">
        <p14:creationId xmlns:p14="http://schemas.microsoft.com/office/powerpoint/2010/main" val="78066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7</a:t>
            </a:fld>
            <a:endParaRPr lang="en-US"/>
          </a:p>
        </p:txBody>
      </p:sp>
    </p:spTree>
    <p:extLst>
      <p:ext uri="{BB962C8B-B14F-4D97-AF65-F5344CB8AC3E}">
        <p14:creationId xmlns:p14="http://schemas.microsoft.com/office/powerpoint/2010/main" val="1477932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8</a:t>
            </a:fld>
            <a:endParaRPr lang="en-US"/>
          </a:p>
        </p:txBody>
      </p:sp>
    </p:spTree>
    <p:extLst>
      <p:ext uri="{BB962C8B-B14F-4D97-AF65-F5344CB8AC3E}">
        <p14:creationId xmlns:p14="http://schemas.microsoft.com/office/powerpoint/2010/main" val="1215787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94C99E8-9C77-4DA4-AA2F-F25FBE2B2F14}" type="slidenum">
              <a:rPr lang="en-US" smtClean="0"/>
              <a:t>9</a:t>
            </a:fld>
            <a:endParaRPr lang="en-US"/>
          </a:p>
        </p:txBody>
      </p:sp>
    </p:spTree>
    <p:extLst>
      <p:ext uri="{BB962C8B-B14F-4D97-AF65-F5344CB8AC3E}">
        <p14:creationId xmlns:p14="http://schemas.microsoft.com/office/powerpoint/2010/main" val="35027487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1AEA03-C44B-43C4-8E3D-0FAEA56D142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C61CED0-4BF2-44D2-B720-087BCEAF702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3461AC2-60DF-4FC1-BCB2-E925B204703C}"/>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5" name="Footer Placeholder 4">
            <a:extLst>
              <a:ext uri="{FF2B5EF4-FFF2-40B4-BE49-F238E27FC236}">
                <a16:creationId xmlns:a16="http://schemas.microsoft.com/office/drawing/2014/main" id="{5E4F3931-4955-47E5-B472-113A5CA0924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01046C0-4A71-4EF3-B9C3-AF3ADDDE333E}"/>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281177351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94D8AA-1C7F-4139-BDEF-D247DD5264A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F27CA5D-8E6D-4A22-B042-D3B991817FE9}"/>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AD7C5F-E56C-41D6-9433-29670AD1D0CA}"/>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5" name="Footer Placeholder 4">
            <a:extLst>
              <a:ext uri="{FF2B5EF4-FFF2-40B4-BE49-F238E27FC236}">
                <a16:creationId xmlns:a16="http://schemas.microsoft.com/office/drawing/2014/main" id="{686CE86B-CE70-47E3-9F94-DC335059D6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B40E4AB-E020-42D9-921A-614B6A0B02E2}"/>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5027002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9B14BE-A189-4640-84BA-CF93A5579C8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06853E-8A61-4808-8BDC-28583BE9F74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15049F-9F5A-44E3-B9D4-A67F1CC3E863}"/>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5" name="Footer Placeholder 4">
            <a:extLst>
              <a:ext uri="{FF2B5EF4-FFF2-40B4-BE49-F238E27FC236}">
                <a16:creationId xmlns:a16="http://schemas.microsoft.com/office/drawing/2014/main" id="{7D4C3CBE-D430-4653-8542-D20DB58D2E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0934D4-F525-4BF5-B9BF-7A13BA19CD8F}"/>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22539047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92A01-B37C-42A0-BE1B-7EABCA4889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4444ED-8465-4026-A191-094A87171E16}"/>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66E772-1970-499D-A406-FBB58F16B8B6}"/>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5" name="Footer Placeholder 4">
            <a:extLst>
              <a:ext uri="{FF2B5EF4-FFF2-40B4-BE49-F238E27FC236}">
                <a16:creationId xmlns:a16="http://schemas.microsoft.com/office/drawing/2014/main" id="{717C50F8-4C0A-4465-901E-0FD661AC402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D930359-6882-4182-9FFD-AE25762BFE2F}"/>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26597839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B0D5AC-15F3-4AA6-BC5C-BE98FFD4D0E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BAFB687-4811-4F22-9EEC-D26B04D236D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6F4A92CB-585A-4BCB-9317-413D84224975}"/>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5" name="Footer Placeholder 4">
            <a:extLst>
              <a:ext uri="{FF2B5EF4-FFF2-40B4-BE49-F238E27FC236}">
                <a16:creationId xmlns:a16="http://schemas.microsoft.com/office/drawing/2014/main" id="{86F58ECF-F865-4F7F-B3D1-6E9DBD215A7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DF74E82-1B62-4DE4-9CB0-69053661CE12}"/>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32933630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74D5-C22E-4EFC-AB5A-9BB4E439D6F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375C12C-E005-4D00-BACA-9DEA2B37A53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1BAFC84-E69F-422F-851D-3A84E4429389}"/>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57872CD-4276-4EC2-BF8B-5A014B80F629}"/>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6" name="Footer Placeholder 5">
            <a:extLst>
              <a:ext uri="{FF2B5EF4-FFF2-40B4-BE49-F238E27FC236}">
                <a16:creationId xmlns:a16="http://schemas.microsoft.com/office/drawing/2014/main" id="{096E6D8D-A29B-4200-B360-0EAFE9CEDC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B8D2FD-50C5-4349-93B1-3E3160D1DF4B}"/>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1560967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4AA7B-8F0E-4E97-8D01-BE94D924AD1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E245532-1C2A-4659-973D-E467A31E3D4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359A815-56EA-48DC-BBE0-FA2D26AF159E}"/>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D31AA65-C0DC-4001-8F3E-DF48D31197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335B3C19-E4F9-4406-BFD6-DC53CF96EEA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5A27B9F-0F6B-4235-B233-E09A2390AF2A}"/>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8" name="Footer Placeholder 7">
            <a:extLst>
              <a:ext uri="{FF2B5EF4-FFF2-40B4-BE49-F238E27FC236}">
                <a16:creationId xmlns:a16="http://schemas.microsoft.com/office/drawing/2014/main" id="{4030BF0B-60B7-402A-B443-7C9133D54A0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B8A88DC-3792-43C5-BA06-4ABF4A1C746E}"/>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273816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6AAB9-0CB0-4E93-8710-B53EAF631C7C}"/>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2FBA8C7-7F29-4355-BA4A-BFC1FCE004A9}"/>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4" name="Footer Placeholder 3">
            <a:extLst>
              <a:ext uri="{FF2B5EF4-FFF2-40B4-BE49-F238E27FC236}">
                <a16:creationId xmlns:a16="http://schemas.microsoft.com/office/drawing/2014/main" id="{4D356783-F635-4E67-BAF6-3BAE5F125A1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BE4F254-A339-4242-92EA-5004C018B13D}"/>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8191980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A2A03-BF83-4B93-A250-18261C2D8395}"/>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3" name="Footer Placeholder 2">
            <a:extLst>
              <a:ext uri="{FF2B5EF4-FFF2-40B4-BE49-F238E27FC236}">
                <a16:creationId xmlns:a16="http://schemas.microsoft.com/office/drawing/2014/main" id="{9AA437BE-AF63-4FEC-AD28-8C3271A80B3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AEC3C9-06B2-4763-AE11-903D9F838421}"/>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20937141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149CC-1333-473F-A0A5-44014607B7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2127D9-45BC-48F5-8735-0982CD263E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4F98089-9D3C-4F0F-AF86-A7CF4F57A6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5734CC6-79ED-4058-BC48-96C1E7AA934B}"/>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6" name="Footer Placeholder 5">
            <a:extLst>
              <a:ext uri="{FF2B5EF4-FFF2-40B4-BE49-F238E27FC236}">
                <a16:creationId xmlns:a16="http://schemas.microsoft.com/office/drawing/2014/main" id="{F7A177C8-7DAD-4AA0-87A2-D9BE589DF2E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13EDD25-5382-45E9-B7C3-0876BE568F34}"/>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100685202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D78ABD-3D17-4EA9-81F9-4163301C4A9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E795133-AC8C-4721-8429-6C1E31A8337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7CDDD39-2083-4DBA-B07D-24978A2A806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E881243-FD84-4201-B7EC-AB42988623AA}"/>
              </a:ext>
            </a:extLst>
          </p:cNvPr>
          <p:cNvSpPr>
            <a:spLocks noGrp="1"/>
          </p:cNvSpPr>
          <p:nvPr>
            <p:ph type="dt" sz="half" idx="10"/>
          </p:nvPr>
        </p:nvSpPr>
        <p:spPr/>
        <p:txBody>
          <a:bodyPr/>
          <a:lstStyle/>
          <a:p>
            <a:fld id="{F930F03F-F30D-4404-BD56-B6FA6741EB2A}" type="datetimeFigureOut">
              <a:rPr lang="en-US" smtClean="0"/>
              <a:t>6/20/2020</a:t>
            </a:fld>
            <a:endParaRPr lang="en-US"/>
          </a:p>
        </p:txBody>
      </p:sp>
      <p:sp>
        <p:nvSpPr>
          <p:cNvPr id="6" name="Footer Placeholder 5">
            <a:extLst>
              <a:ext uri="{FF2B5EF4-FFF2-40B4-BE49-F238E27FC236}">
                <a16:creationId xmlns:a16="http://schemas.microsoft.com/office/drawing/2014/main" id="{F39F966C-E736-419E-9B06-76E76BC4C29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DAAE2FD-EBC0-455F-81C8-AFF5C4752FA9}"/>
              </a:ext>
            </a:extLst>
          </p:cNvPr>
          <p:cNvSpPr>
            <a:spLocks noGrp="1"/>
          </p:cNvSpPr>
          <p:nvPr>
            <p:ph type="sldNum" sz="quarter" idx="12"/>
          </p:nvPr>
        </p:nvSpPr>
        <p:spPr/>
        <p:txBody>
          <a:bodyPr/>
          <a:lstStyle/>
          <a:p>
            <a:fld id="{323E61E1-17A2-4931-9B76-3E47C9023988}" type="slidenum">
              <a:rPr lang="en-US" smtClean="0"/>
              <a:t>‹#›</a:t>
            </a:fld>
            <a:endParaRPr lang="en-US"/>
          </a:p>
        </p:txBody>
      </p:sp>
    </p:spTree>
    <p:extLst>
      <p:ext uri="{BB962C8B-B14F-4D97-AF65-F5344CB8AC3E}">
        <p14:creationId xmlns:p14="http://schemas.microsoft.com/office/powerpoint/2010/main" val="4095489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3118B8F-DE89-4619-AD32-0D1AD7C010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8D20E90-E02A-4699-B115-DF2E8D7A5B2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C4A4C87-1149-49D4-ABF0-C681755E8C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30F03F-F30D-4404-BD56-B6FA6741EB2A}" type="datetimeFigureOut">
              <a:rPr lang="en-US" smtClean="0"/>
              <a:t>6/20/2020</a:t>
            </a:fld>
            <a:endParaRPr lang="en-US"/>
          </a:p>
        </p:txBody>
      </p:sp>
      <p:sp>
        <p:nvSpPr>
          <p:cNvPr id="5" name="Footer Placeholder 4">
            <a:extLst>
              <a:ext uri="{FF2B5EF4-FFF2-40B4-BE49-F238E27FC236}">
                <a16:creationId xmlns:a16="http://schemas.microsoft.com/office/drawing/2014/main" id="{B8C9F250-E81C-4DE8-82FE-01D69394A9C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382E3BB-BD44-48BD-98F8-4BEE7E1C66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23E61E1-17A2-4931-9B76-3E47C9023988}" type="slidenum">
              <a:rPr lang="en-US" smtClean="0"/>
              <a:t>‹#›</a:t>
            </a:fld>
            <a:endParaRPr lang="en-US"/>
          </a:p>
        </p:txBody>
      </p:sp>
    </p:spTree>
    <p:extLst>
      <p:ext uri="{BB962C8B-B14F-4D97-AF65-F5344CB8AC3E}">
        <p14:creationId xmlns:p14="http://schemas.microsoft.com/office/powerpoint/2010/main" val="12866685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4.png"/><Relationship Id="rId4" Type="http://schemas.openxmlformats.org/officeDocument/2006/relationships/image" Target="../media/image13.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8.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5.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ED063-8673-42D9-A30D-F155711089E6}"/>
              </a:ext>
            </a:extLst>
          </p:cNvPr>
          <p:cNvSpPr>
            <a:spLocks noGrp="1"/>
          </p:cNvSpPr>
          <p:nvPr>
            <p:ph type="ctrTitle"/>
          </p:nvPr>
        </p:nvSpPr>
        <p:spPr/>
        <p:txBody>
          <a:bodyPr/>
          <a:lstStyle/>
          <a:p>
            <a:r>
              <a:rPr lang="en-US" b="1" dirty="0">
                <a:latin typeface="+mn-lt"/>
              </a:rPr>
              <a:t>I</a:t>
            </a:r>
            <a:r>
              <a:rPr lang="en-US" altLang="zh-CN" b="1" dirty="0">
                <a:latin typeface="+mn-lt"/>
              </a:rPr>
              <a:t>nteractive Digital Photomontage</a:t>
            </a:r>
            <a:endParaRPr lang="en-US" b="1" dirty="0">
              <a:latin typeface="+mn-lt"/>
            </a:endParaRPr>
          </a:p>
        </p:txBody>
      </p:sp>
      <p:sp>
        <p:nvSpPr>
          <p:cNvPr id="3" name="Subtitle 2">
            <a:extLst>
              <a:ext uri="{FF2B5EF4-FFF2-40B4-BE49-F238E27FC236}">
                <a16:creationId xmlns:a16="http://schemas.microsoft.com/office/drawing/2014/main" id="{C04264D6-6D0E-4AFE-9637-42FB1CE30714}"/>
              </a:ext>
            </a:extLst>
          </p:cNvPr>
          <p:cNvSpPr>
            <a:spLocks noGrp="1"/>
          </p:cNvSpPr>
          <p:nvPr>
            <p:ph type="subTitle" idx="1"/>
          </p:nvPr>
        </p:nvSpPr>
        <p:spPr/>
        <p:txBody>
          <a:bodyPr>
            <a:normAutofit lnSpcReduction="10000"/>
          </a:bodyPr>
          <a:lstStyle/>
          <a:p>
            <a:r>
              <a:rPr lang="en-US" dirty="0" err="1"/>
              <a:t>Aseem</a:t>
            </a:r>
            <a:r>
              <a:rPr lang="en-US" dirty="0"/>
              <a:t> </a:t>
            </a:r>
            <a:r>
              <a:rPr lang="en-US" dirty="0" err="1"/>
              <a:t>Agarwala</a:t>
            </a:r>
            <a:r>
              <a:rPr lang="en-US" dirty="0"/>
              <a:t>, Mira </a:t>
            </a:r>
            <a:r>
              <a:rPr lang="en-US" dirty="0" err="1"/>
              <a:t>Dontcheva</a:t>
            </a:r>
            <a:r>
              <a:rPr lang="en-US" dirty="0"/>
              <a:t>  et al.</a:t>
            </a:r>
          </a:p>
          <a:p>
            <a:r>
              <a:rPr lang="en-US" dirty="0"/>
              <a:t>University of Washington</a:t>
            </a:r>
          </a:p>
          <a:p>
            <a:r>
              <a:rPr lang="en-US" dirty="0"/>
              <a:t>SIGGRAPH’ 04</a:t>
            </a:r>
          </a:p>
          <a:p>
            <a:r>
              <a:rPr lang="en-US" dirty="0"/>
              <a:t>Presenter:</a:t>
            </a:r>
            <a:r>
              <a:rPr lang="zh-CN" altLang="en-US" dirty="0"/>
              <a:t> 林昭炜</a:t>
            </a:r>
            <a:endParaRPr lang="en-US" dirty="0"/>
          </a:p>
        </p:txBody>
      </p:sp>
    </p:spTree>
    <p:extLst>
      <p:ext uri="{BB962C8B-B14F-4D97-AF65-F5344CB8AC3E}">
        <p14:creationId xmlns:p14="http://schemas.microsoft.com/office/powerpoint/2010/main" val="37560065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ED58-9F3F-4186-81D0-9C929C988A72}"/>
              </a:ext>
            </a:extLst>
          </p:cNvPr>
          <p:cNvSpPr>
            <a:spLocks noGrp="1"/>
          </p:cNvSpPr>
          <p:nvPr>
            <p:ph type="title"/>
          </p:nvPr>
        </p:nvSpPr>
        <p:spPr/>
        <p:txBody>
          <a:bodyPr/>
          <a:lstStyle/>
          <a:p>
            <a:r>
              <a:rPr lang="en-US" b="1" dirty="0">
                <a:solidFill>
                  <a:schemeClr val="bg1"/>
                </a:solidFill>
                <a:latin typeface="Calibri" panose="020F0502020204030204"/>
              </a:rPr>
              <a:t>G</a:t>
            </a:r>
            <a:r>
              <a:rPr lang="en-US" altLang="zh-CN" b="1" dirty="0">
                <a:solidFill>
                  <a:schemeClr val="bg1"/>
                </a:solidFill>
                <a:latin typeface="Calibri" panose="020F0502020204030204"/>
              </a:rPr>
              <a:t>raph-cut: Min-cut</a:t>
            </a:r>
            <a:endParaRPr lang="en-US" dirty="0">
              <a:solidFill>
                <a:schemeClr val="bg1"/>
              </a:solidFill>
            </a:endParaRPr>
          </a:p>
        </p:txBody>
      </p:sp>
      <p:sp>
        <p:nvSpPr>
          <p:cNvPr id="4" name="Oval 3">
            <a:extLst>
              <a:ext uri="{FF2B5EF4-FFF2-40B4-BE49-F238E27FC236}">
                <a16:creationId xmlns:a16="http://schemas.microsoft.com/office/drawing/2014/main" id="{6255D5FD-BFF9-493E-9282-7BF20BDF2D1D}"/>
              </a:ext>
            </a:extLst>
          </p:cNvPr>
          <p:cNvSpPr>
            <a:spLocks noChangeAspect="1"/>
          </p:cNvSpPr>
          <p:nvPr/>
        </p:nvSpPr>
        <p:spPr>
          <a:xfrm>
            <a:off x="1162878" y="2743200"/>
            <a:ext cx="337930" cy="337930"/>
          </a:xfrm>
          <a:prstGeom prst="ellipse">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a:extLst>
              <a:ext uri="{FF2B5EF4-FFF2-40B4-BE49-F238E27FC236}">
                <a16:creationId xmlns:a16="http://schemas.microsoft.com/office/drawing/2014/main" id="{85B5C830-607B-4008-BCEC-F71F23AA26A3}"/>
              </a:ext>
            </a:extLst>
          </p:cNvPr>
          <p:cNvSpPr>
            <a:spLocks noChangeAspect="1"/>
          </p:cNvSpPr>
          <p:nvPr/>
        </p:nvSpPr>
        <p:spPr>
          <a:xfrm>
            <a:off x="1162878" y="4282728"/>
            <a:ext cx="337930" cy="33793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52F4F2E5-680C-4030-892E-386F0B0A9687}"/>
              </a:ext>
            </a:extLst>
          </p:cNvPr>
          <p:cNvSpPr>
            <a:spLocks noChangeAspect="1"/>
          </p:cNvSpPr>
          <p:nvPr/>
        </p:nvSpPr>
        <p:spPr>
          <a:xfrm>
            <a:off x="2779643" y="2998304"/>
            <a:ext cx="337930" cy="33793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5189C0BC-4F25-4A17-90BE-EF3ABEAF276D}"/>
              </a:ext>
            </a:extLst>
          </p:cNvPr>
          <p:cNvSpPr>
            <a:spLocks noChangeAspect="1"/>
          </p:cNvSpPr>
          <p:nvPr/>
        </p:nvSpPr>
        <p:spPr>
          <a:xfrm>
            <a:off x="2370379" y="4224440"/>
            <a:ext cx="337930" cy="33793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6975DA77-7C37-47BF-AB67-8ED0B9A83F61}"/>
              </a:ext>
            </a:extLst>
          </p:cNvPr>
          <p:cNvSpPr>
            <a:spLocks noChangeAspect="1"/>
          </p:cNvSpPr>
          <p:nvPr/>
        </p:nvSpPr>
        <p:spPr>
          <a:xfrm>
            <a:off x="2643807" y="4832693"/>
            <a:ext cx="337930" cy="33793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22B3BD1E-8F03-49B8-AF5B-D1898AA27A85}"/>
              </a:ext>
            </a:extLst>
          </p:cNvPr>
          <p:cNvSpPr>
            <a:spLocks noChangeAspect="1"/>
          </p:cNvSpPr>
          <p:nvPr/>
        </p:nvSpPr>
        <p:spPr>
          <a:xfrm>
            <a:off x="3419060" y="1879014"/>
            <a:ext cx="337930" cy="337930"/>
          </a:xfrm>
          <a:prstGeom prst="ellipse">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FEEE6025-6BF9-4AB8-A957-C801A90823DA}"/>
              </a:ext>
            </a:extLst>
          </p:cNvPr>
          <p:cNvCxnSpPr>
            <a:cxnSpLocks/>
            <a:stCxn id="4" idx="6"/>
            <a:endCxn id="6" idx="1"/>
          </p:cNvCxnSpPr>
          <p:nvPr/>
        </p:nvCxnSpPr>
        <p:spPr>
          <a:xfrm>
            <a:off x="1500808" y="2912165"/>
            <a:ext cx="1328324" cy="13562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FC7CB85F-3A92-47B0-AD34-FA1A320ACBF5}"/>
              </a:ext>
            </a:extLst>
          </p:cNvPr>
          <p:cNvCxnSpPr>
            <a:cxnSpLocks/>
            <a:stCxn id="5" idx="7"/>
            <a:endCxn id="6" idx="3"/>
          </p:cNvCxnSpPr>
          <p:nvPr/>
        </p:nvCxnSpPr>
        <p:spPr>
          <a:xfrm flipV="1">
            <a:off x="1451319" y="3286745"/>
            <a:ext cx="1377813" cy="104547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F7FDFCBE-3798-4B3F-ACC3-4633B8066578}"/>
              </a:ext>
            </a:extLst>
          </p:cNvPr>
          <p:cNvCxnSpPr>
            <a:cxnSpLocks/>
            <a:stCxn id="4" idx="4"/>
            <a:endCxn id="5" idx="0"/>
          </p:cNvCxnSpPr>
          <p:nvPr/>
        </p:nvCxnSpPr>
        <p:spPr>
          <a:xfrm>
            <a:off x="1331843" y="3081130"/>
            <a:ext cx="0" cy="120159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8127A0B-B01F-46EB-9665-6F6854DF6919}"/>
              </a:ext>
            </a:extLst>
          </p:cNvPr>
          <p:cNvCxnSpPr>
            <a:cxnSpLocks/>
            <a:stCxn id="5" idx="5"/>
            <a:endCxn id="8" idx="2"/>
          </p:cNvCxnSpPr>
          <p:nvPr/>
        </p:nvCxnSpPr>
        <p:spPr>
          <a:xfrm>
            <a:off x="1451319" y="4571169"/>
            <a:ext cx="1192488" cy="4304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C3586EEE-1EDF-4AD4-8280-1C0BF9312640}"/>
              </a:ext>
            </a:extLst>
          </p:cNvPr>
          <p:cNvCxnSpPr>
            <a:cxnSpLocks/>
            <a:stCxn id="5" idx="6"/>
            <a:endCxn id="7" idx="2"/>
          </p:cNvCxnSpPr>
          <p:nvPr/>
        </p:nvCxnSpPr>
        <p:spPr>
          <a:xfrm flipV="1">
            <a:off x="1500808" y="4393405"/>
            <a:ext cx="869571" cy="582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29F50CA-8BC7-4096-B058-3FE3FDDD9C38}"/>
              </a:ext>
            </a:extLst>
          </p:cNvPr>
          <p:cNvCxnSpPr>
            <a:cxnSpLocks/>
            <a:stCxn id="9" idx="5"/>
            <a:endCxn id="8" idx="7"/>
          </p:cNvCxnSpPr>
          <p:nvPr/>
        </p:nvCxnSpPr>
        <p:spPr>
          <a:xfrm flipH="1">
            <a:off x="2932248" y="2167455"/>
            <a:ext cx="775253" cy="271472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A9155D98-34ED-484E-813D-5C071BAD113E}"/>
              </a:ext>
            </a:extLst>
          </p:cNvPr>
          <p:cNvCxnSpPr>
            <a:cxnSpLocks/>
            <a:stCxn id="7" idx="5"/>
            <a:endCxn id="8" idx="0"/>
          </p:cNvCxnSpPr>
          <p:nvPr/>
        </p:nvCxnSpPr>
        <p:spPr>
          <a:xfrm>
            <a:off x="2658820" y="4512881"/>
            <a:ext cx="153952" cy="3198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7D18D2AA-4DD0-4258-A022-0A306823EC76}"/>
              </a:ext>
            </a:extLst>
          </p:cNvPr>
          <p:cNvCxnSpPr>
            <a:cxnSpLocks/>
            <a:stCxn id="7" idx="7"/>
            <a:endCxn id="6" idx="4"/>
          </p:cNvCxnSpPr>
          <p:nvPr/>
        </p:nvCxnSpPr>
        <p:spPr>
          <a:xfrm flipV="1">
            <a:off x="2658820" y="3336234"/>
            <a:ext cx="289788" cy="93769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CDF2AB37-494B-4398-8EBD-AB7D6ED762E4}"/>
              </a:ext>
            </a:extLst>
          </p:cNvPr>
          <p:cNvCxnSpPr>
            <a:cxnSpLocks/>
            <a:stCxn id="6" idx="0"/>
            <a:endCxn id="9" idx="3"/>
          </p:cNvCxnSpPr>
          <p:nvPr/>
        </p:nvCxnSpPr>
        <p:spPr>
          <a:xfrm flipV="1">
            <a:off x="2948608" y="2167455"/>
            <a:ext cx="519941" cy="830849"/>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Oval 41">
            <a:extLst>
              <a:ext uri="{FF2B5EF4-FFF2-40B4-BE49-F238E27FC236}">
                <a16:creationId xmlns:a16="http://schemas.microsoft.com/office/drawing/2014/main" id="{78D81E37-C2F9-43D5-B7BB-BB2C26AF9B04}"/>
              </a:ext>
            </a:extLst>
          </p:cNvPr>
          <p:cNvSpPr>
            <a:spLocks noChangeAspect="1"/>
          </p:cNvSpPr>
          <p:nvPr/>
        </p:nvSpPr>
        <p:spPr>
          <a:xfrm>
            <a:off x="7581796" y="1963496"/>
            <a:ext cx="337930" cy="337930"/>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25BA9DA-7E84-455E-9500-F4FDCA64C07F}"/>
              </a:ext>
            </a:extLst>
          </p:cNvPr>
          <p:cNvSpPr>
            <a:spLocks noChangeAspect="1"/>
          </p:cNvSpPr>
          <p:nvPr/>
        </p:nvSpPr>
        <p:spPr>
          <a:xfrm>
            <a:off x="10010256" y="2829339"/>
            <a:ext cx="337930" cy="337930"/>
          </a:xfrm>
          <a:prstGeom prst="ellipse">
            <a:avLst/>
          </a:prstGeom>
          <a:solidFill>
            <a:schemeClr val="accent2">
              <a:lumMod val="60000"/>
              <a:lumOff val="4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97421929-E188-4D27-A2A4-30BBDF5F3E44}"/>
              </a:ext>
            </a:extLst>
          </p:cNvPr>
          <p:cNvSpPr>
            <a:spLocks noChangeAspect="1"/>
          </p:cNvSpPr>
          <p:nvPr/>
        </p:nvSpPr>
        <p:spPr>
          <a:xfrm>
            <a:off x="8315536" y="4402204"/>
            <a:ext cx="337930" cy="337930"/>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9BA02D0-FAF5-4EA5-9A42-A5DD955A9C5C}"/>
              </a:ext>
            </a:extLst>
          </p:cNvPr>
          <p:cNvSpPr>
            <a:spLocks noChangeAspect="1"/>
          </p:cNvSpPr>
          <p:nvPr/>
        </p:nvSpPr>
        <p:spPr>
          <a:xfrm>
            <a:off x="8441228" y="3081130"/>
            <a:ext cx="337930" cy="337930"/>
          </a:xfrm>
          <a:prstGeom prst="ellipse">
            <a:avLst/>
          </a:prstGeom>
          <a:solidFill>
            <a:schemeClr val="accent2">
              <a:lumMod val="20000"/>
              <a:lumOff val="80000"/>
            </a:schemeClr>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9" name="Straight Connector 48">
            <a:extLst>
              <a:ext uri="{FF2B5EF4-FFF2-40B4-BE49-F238E27FC236}">
                <a16:creationId xmlns:a16="http://schemas.microsoft.com/office/drawing/2014/main" id="{5C7EF794-C1B3-4E7D-8451-58B78B8456D2}"/>
              </a:ext>
            </a:extLst>
          </p:cNvPr>
          <p:cNvCxnSpPr>
            <a:cxnSpLocks/>
            <a:stCxn id="42" idx="2"/>
            <a:endCxn id="9" idx="6"/>
          </p:cNvCxnSpPr>
          <p:nvPr/>
        </p:nvCxnSpPr>
        <p:spPr>
          <a:xfrm flipH="1" flipV="1">
            <a:off x="3756990" y="2047979"/>
            <a:ext cx="3824806" cy="84482"/>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305736C-81EE-497B-8363-A384C23BA9A7}"/>
              </a:ext>
            </a:extLst>
          </p:cNvPr>
          <p:cNvCxnSpPr>
            <a:cxnSpLocks/>
            <a:stCxn id="43" idx="2"/>
            <a:endCxn id="45" idx="6"/>
          </p:cNvCxnSpPr>
          <p:nvPr/>
        </p:nvCxnSpPr>
        <p:spPr>
          <a:xfrm flipH="1">
            <a:off x="8779158" y="2998304"/>
            <a:ext cx="1231098" cy="251791"/>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9C66BA5B-458A-4223-A0D1-04D208F51941}"/>
              </a:ext>
            </a:extLst>
          </p:cNvPr>
          <p:cNvCxnSpPr>
            <a:cxnSpLocks/>
            <a:stCxn id="45" idx="4"/>
            <a:endCxn id="44" idx="0"/>
          </p:cNvCxnSpPr>
          <p:nvPr/>
        </p:nvCxnSpPr>
        <p:spPr>
          <a:xfrm flipH="1">
            <a:off x="8484501" y="3419060"/>
            <a:ext cx="125692" cy="98314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4FC38CB-588C-4E9E-8109-9ED9A711E7B2}"/>
              </a:ext>
            </a:extLst>
          </p:cNvPr>
          <p:cNvCxnSpPr>
            <a:cxnSpLocks/>
            <a:stCxn id="42" idx="5"/>
            <a:endCxn id="45" idx="1"/>
          </p:cNvCxnSpPr>
          <p:nvPr/>
        </p:nvCxnSpPr>
        <p:spPr>
          <a:xfrm>
            <a:off x="7870237" y="2251937"/>
            <a:ext cx="620480" cy="878682"/>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7F968C4E-3E37-4257-BC2C-A2384F3DED8D}"/>
              </a:ext>
            </a:extLst>
          </p:cNvPr>
          <p:cNvCxnSpPr>
            <a:cxnSpLocks/>
            <a:stCxn id="44" idx="2"/>
            <a:endCxn id="8" idx="6"/>
          </p:cNvCxnSpPr>
          <p:nvPr/>
        </p:nvCxnSpPr>
        <p:spPr>
          <a:xfrm flipH="1">
            <a:off x="2981737" y="4571169"/>
            <a:ext cx="5333799" cy="430489"/>
          </a:xfrm>
          <a:prstGeom prst="line">
            <a:avLst/>
          </a:prstGeom>
          <a:ln w="19050">
            <a:solidFill>
              <a:schemeClr val="bg1">
                <a:lumMod val="6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4E1814F-C777-47CA-9B30-B7F4597EEBF4}"/>
              </a:ext>
            </a:extLst>
          </p:cNvPr>
          <p:cNvCxnSpPr>
            <a:cxnSpLocks/>
            <a:stCxn id="42" idx="4"/>
            <a:endCxn id="44" idx="1"/>
          </p:cNvCxnSpPr>
          <p:nvPr/>
        </p:nvCxnSpPr>
        <p:spPr>
          <a:xfrm>
            <a:off x="7750761" y="2301426"/>
            <a:ext cx="614264" cy="215026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F93BB5-6CA6-4AC9-85FA-03222AAFC0CA}"/>
              </a:ext>
            </a:extLst>
          </p:cNvPr>
          <p:cNvCxnSpPr>
            <a:cxnSpLocks/>
            <a:stCxn id="43" idx="4"/>
            <a:endCxn id="44" idx="7"/>
          </p:cNvCxnSpPr>
          <p:nvPr/>
        </p:nvCxnSpPr>
        <p:spPr>
          <a:xfrm flipH="1">
            <a:off x="8603977" y="3167269"/>
            <a:ext cx="1575244" cy="128442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0F7FF1-BB52-413E-86F2-F46DEF25141D}"/>
              </a:ext>
            </a:extLst>
          </p:cNvPr>
          <p:cNvCxnSpPr>
            <a:cxnSpLocks/>
            <a:stCxn id="43" idx="1"/>
            <a:endCxn id="42" idx="6"/>
          </p:cNvCxnSpPr>
          <p:nvPr/>
        </p:nvCxnSpPr>
        <p:spPr>
          <a:xfrm flipH="1" flipV="1">
            <a:off x="7919726" y="2132461"/>
            <a:ext cx="2140019" cy="746367"/>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B1CDACD-D863-45C0-AFAE-FE9BBF4F9160}"/>
              </a:ext>
            </a:extLst>
          </p:cNvPr>
          <p:cNvCxnSpPr>
            <a:cxnSpLocks/>
            <a:stCxn id="4" idx="5"/>
            <a:endCxn id="7" idx="1"/>
          </p:cNvCxnSpPr>
          <p:nvPr/>
        </p:nvCxnSpPr>
        <p:spPr>
          <a:xfrm>
            <a:off x="1451319" y="3031641"/>
            <a:ext cx="968549" cy="124228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F24DDA8-D1D2-4339-BDAE-828E99EC7F19}"/>
              </a:ext>
            </a:extLst>
          </p:cNvPr>
          <p:cNvCxnSpPr>
            <a:cxnSpLocks/>
            <a:stCxn id="4" idx="7"/>
            <a:endCxn id="9" idx="2"/>
          </p:cNvCxnSpPr>
          <p:nvPr/>
        </p:nvCxnSpPr>
        <p:spPr>
          <a:xfrm flipV="1">
            <a:off x="1451319" y="2047979"/>
            <a:ext cx="1967741" cy="74471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16171A65-1A07-4B7C-82A2-3CA6D533EF56}"/>
              </a:ext>
            </a:extLst>
          </p:cNvPr>
          <p:cNvSpPr txBox="1"/>
          <p:nvPr/>
        </p:nvSpPr>
        <p:spPr>
          <a:xfrm>
            <a:off x="801060" y="2142071"/>
            <a:ext cx="1049133" cy="461665"/>
          </a:xfrm>
          <a:prstGeom prst="rect">
            <a:avLst/>
          </a:prstGeom>
          <a:noFill/>
        </p:spPr>
        <p:txBody>
          <a:bodyPr wrap="none" rtlCol="0">
            <a:spAutoFit/>
          </a:bodyPr>
          <a:lstStyle/>
          <a:p>
            <a:r>
              <a:rPr lang="en-US" sz="2400" b="1" dirty="0">
                <a:solidFill>
                  <a:schemeClr val="accent1"/>
                </a:solidFill>
              </a:rPr>
              <a:t>Source</a:t>
            </a:r>
          </a:p>
        </p:txBody>
      </p:sp>
      <p:sp>
        <p:nvSpPr>
          <p:cNvPr id="82" name="TextBox 81">
            <a:extLst>
              <a:ext uri="{FF2B5EF4-FFF2-40B4-BE49-F238E27FC236}">
                <a16:creationId xmlns:a16="http://schemas.microsoft.com/office/drawing/2014/main" id="{8E677D48-C565-42FF-915F-1AD6FA6C637E}"/>
              </a:ext>
            </a:extLst>
          </p:cNvPr>
          <p:cNvSpPr txBox="1"/>
          <p:nvPr/>
        </p:nvSpPr>
        <p:spPr>
          <a:xfrm>
            <a:off x="10179221" y="3293985"/>
            <a:ext cx="718466" cy="461665"/>
          </a:xfrm>
          <a:prstGeom prst="rect">
            <a:avLst/>
          </a:prstGeom>
          <a:noFill/>
        </p:spPr>
        <p:txBody>
          <a:bodyPr wrap="none" rtlCol="0">
            <a:spAutoFit/>
          </a:bodyPr>
          <a:lstStyle/>
          <a:p>
            <a:r>
              <a:rPr lang="en-US" sz="2400" b="1" dirty="0">
                <a:solidFill>
                  <a:schemeClr val="accent2"/>
                </a:solidFill>
              </a:rPr>
              <a:t>Sink</a:t>
            </a:r>
          </a:p>
        </p:txBody>
      </p:sp>
      <p:sp>
        <p:nvSpPr>
          <p:cNvPr id="83" name="TextBox 82">
            <a:extLst>
              <a:ext uri="{FF2B5EF4-FFF2-40B4-BE49-F238E27FC236}">
                <a16:creationId xmlns:a16="http://schemas.microsoft.com/office/drawing/2014/main" id="{0FEB3D52-1DF3-4151-8F04-6B63BF0AF350}"/>
              </a:ext>
            </a:extLst>
          </p:cNvPr>
          <p:cNvSpPr txBox="1"/>
          <p:nvPr/>
        </p:nvSpPr>
        <p:spPr>
          <a:xfrm>
            <a:off x="4768178" y="2142071"/>
            <a:ext cx="1932067" cy="523220"/>
          </a:xfrm>
          <a:prstGeom prst="rect">
            <a:avLst/>
          </a:prstGeom>
          <a:noFill/>
        </p:spPr>
        <p:txBody>
          <a:bodyPr wrap="none" rtlCol="0">
            <a:spAutoFit/>
          </a:bodyPr>
          <a:lstStyle/>
          <a:p>
            <a:r>
              <a:rPr lang="en-US" sz="2800" dirty="0">
                <a:solidFill>
                  <a:schemeClr val="bg1"/>
                </a:solidFill>
              </a:rPr>
              <a:t>R</a:t>
            </a:r>
            <a:r>
              <a:rPr lang="en-US" altLang="zh-CN" sz="2800" dirty="0">
                <a:solidFill>
                  <a:schemeClr val="bg1"/>
                </a:solidFill>
              </a:rPr>
              <a:t>esidual = 0</a:t>
            </a:r>
            <a:endParaRPr lang="en-US" sz="2800" dirty="0">
              <a:solidFill>
                <a:schemeClr val="bg1"/>
              </a:solidFill>
            </a:endParaRPr>
          </a:p>
        </p:txBody>
      </p:sp>
      <p:sp>
        <p:nvSpPr>
          <p:cNvPr id="84" name="TextBox 83">
            <a:extLst>
              <a:ext uri="{FF2B5EF4-FFF2-40B4-BE49-F238E27FC236}">
                <a16:creationId xmlns:a16="http://schemas.microsoft.com/office/drawing/2014/main" id="{DCBDCE04-FD9D-466B-8965-132F671F6841}"/>
              </a:ext>
            </a:extLst>
          </p:cNvPr>
          <p:cNvSpPr txBox="1"/>
          <p:nvPr/>
        </p:nvSpPr>
        <p:spPr>
          <a:xfrm>
            <a:off x="4733185" y="4140594"/>
            <a:ext cx="1932067" cy="523220"/>
          </a:xfrm>
          <a:prstGeom prst="rect">
            <a:avLst/>
          </a:prstGeom>
          <a:noFill/>
        </p:spPr>
        <p:txBody>
          <a:bodyPr wrap="none" rtlCol="0">
            <a:spAutoFit/>
          </a:bodyPr>
          <a:lstStyle/>
          <a:p>
            <a:r>
              <a:rPr lang="en-US" sz="2800" dirty="0">
                <a:solidFill>
                  <a:schemeClr val="bg1"/>
                </a:solidFill>
              </a:rPr>
              <a:t>R</a:t>
            </a:r>
            <a:r>
              <a:rPr lang="en-US" altLang="zh-CN" sz="2800" dirty="0">
                <a:solidFill>
                  <a:schemeClr val="bg1"/>
                </a:solidFill>
              </a:rPr>
              <a:t>esidual = 0</a:t>
            </a:r>
            <a:endParaRPr lang="en-US" sz="2800" dirty="0">
              <a:solidFill>
                <a:schemeClr val="bg1"/>
              </a:solidFill>
            </a:endParaRPr>
          </a:p>
        </p:txBody>
      </p:sp>
      <p:sp>
        <p:nvSpPr>
          <p:cNvPr id="85" name="TextBox 84">
            <a:extLst>
              <a:ext uri="{FF2B5EF4-FFF2-40B4-BE49-F238E27FC236}">
                <a16:creationId xmlns:a16="http://schemas.microsoft.com/office/drawing/2014/main" id="{6A00879C-DD4E-4409-9BB6-1E7C42BC08EA}"/>
              </a:ext>
            </a:extLst>
          </p:cNvPr>
          <p:cNvSpPr txBox="1"/>
          <p:nvPr/>
        </p:nvSpPr>
        <p:spPr>
          <a:xfrm>
            <a:off x="9297670" y="4131795"/>
            <a:ext cx="2251065" cy="523220"/>
          </a:xfrm>
          <a:prstGeom prst="rect">
            <a:avLst/>
          </a:prstGeom>
          <a:noFill/>
        </p:spPr>
        <p:txBody>
          <a:bodyPr wrap="none" rtlCol="0">
            <a:spAutoFit/>
          </a:bodyPr>
          <a:lstStyle/>
          <a:p>
            <a:r>
              <a:rPr lang="en-US" sz="2800" dirty="0">
                <a:solidFill>
                  <a:schemeClr val="accent2">
                    <a:lumMod val="60000"/>
                    <a:lumOff val="40000"/>
                  </a:schemeClr>
                </a:solidFill>
              </a:rPr>
              <a:t>R</a:t>
            </a:r>
            <a:r>
              <a:rPr lang="en-US" altLang="zh-CN" sz="2800" dirty="0">
                <a:solidFill>
                  <a:schemeClr val="accent2">
                    <a:lumMod val="60000"/>
                    <a:lumOff val="40000"/>
                  </a:schemeClr>
                </a:solidFill>
              </a:rPr>
              <a:t>esidual =/= 0</a:t>
            </a:r>
            <a:endParaRPr lang="en-US" sz="2800" dirty="0">
              <a:solidFill>
                <a:schemeClr val="accent2">
                  <a:lumMod val="60000"/>
                  <a:lumOff val="40000"/>
                </a:schemeClr>
              </a:solidFill>
            </a:endParaRPr>
          </a:p>
        </p:txBody>
      </p:sp>
      <p:sp>
        <p:nvSpPr>
          <p:cNvPr id="86" name="TextBox 85">
            <a:extLst>
              <a:ext uri="{FF2B5EF4-FFF2-40B4-BE49-F238E27FC236}">
                <a16:creationId xmlns:a16="http://schemas.microsoft.com/office/drawing/2014/main" id="{33F968F6-1345-4ED4-9364-D9153EA4CD60}"/>
              </a:ext>
            </a:extLst>
          </p:cNvPr>
          <p:cNvSpPr txBox="1"/>
          <p:nvPr/>
        </p:nvSpPr>
        <p:spPr>
          <a:xfrm>
            <a:off x="325786" y="5040824"/>
            <a:ext cx="2251065" cy="523220"/>
          </a:xfrm>
          <a:prstGeom prst="rect">
            <a:avLst/>
          </a:prstGeom>
          <a:noFill/>
        </p:spPr>
        <p:txBody>
          <a:bodyPr wrap="none" rtlCol="0">
            <a:spAutoFit/>
          </a:bodyPr>
          <a:lstStyle/>
          <a:p>
            <a:r>
              <a:rPr lang="en-US" sz="2800" dirty="0">
                <a:solidFill>
                  <a:schemeClr val="accent1">
                    <a:lumMod val="60000"/>
                    <a:lumOff val="40000"/>
                  </a:schemeClr>
                </a:solidFill>
              </a:rPr>
              <a:t>R</a:t>
            </a:r>
            <a:r>
              <a:rPr lang="en-US" altLang="zh-CN" sz="2800" dirty="0">
                <a:solidFill>
                  <a:schemeClr val="accent1">
                    <a:lumMod val="60000"/>
                    <a:lumOff val="40000"/>
                  </a:schemeClr>
                </a:solidFill>
              </a:rPr>
              <a:t>esidual =/= 0</a:t>
            </a:r>
            <a:endParaRPr lang="en-US" sz="2800" dirty="0">
              <a:solidFill>
                <a:schemeClr val="accent1">
                  <a:lumMod val="60000"/>
                  <a:lumOff val="40000"/>
                </a:schemeClr>
              </a:solidFill>
            </a:endParaRPr>
          </a:p>
        </p:txBody>
      </p:sp>
    </p:spTree>
    <p:extLst>
      <p:ext uri="{BB962C8B-B14F-4D97-AF65-F5344CB8AC3E}">
        <p14:creationId xmlns:p14="http://schemas.microsoft.com/office/powerpoint/2010/main" val="15757971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Interaction Penalty</a:t>
            </a:r>
          </a:p>
        </p:txBody>
      </p:sp>
      <p:sp>
        <p:nvSpPr>
          <p:cNvPr id="4" name="TextBox 3">
            <a:extLst>
              <a:ext uri="{FF2B5EF4-FFF2-40B4-BE49-F238E27FC236}">
                <a16:creationId xmlns:a16="http://schemas.microsoft.com/office/drawing/2014/main" id="{38341D85-E6E4-4C73-85CE-9EABE94F1D7B}"/>
              </a:ext>
            </a:extLst>
          </p:cNvPr>
          <p:cNvSpPr txBox="1"/>
          <p:nvPr/>
        </p:nvSpPr>
        <p:spPr>
          <a:xfrm>
            <a:off x="1671639" y="2660223"/>
            <a:ext cx="2351926" cy="584775"/>
          </a:xfrm>
          <a:prstGeom prst="rect">
            <a:avLst/>
          </a:prstGeom>
          <a:noFill/>
        </p:spPr>
        <p:txBody>
          <a:bodyPr wrap="none" rtlCol="0">
            <a:spAutoFit/>
          </a:bodyPr>
          <a:lstStyle/>
          <a:p>
            <a:r>
              <a:rPr lang="en-US" sz="3200" b="1" dirty="0"/>
              <a:t>Data Penalty</a:t>
            </a:r>
          </a:p>
        </p:txBody>
      </p:sp>
      <p:sp>
        <p:nvSpPr>
          <p:cNvPr id="5" name="TextBox 4">
            <a:extLst>
              <a:ext uri="{FF2B5EF4-FFF2-40B4-BE49-F238E27FC236}">
                <a16:creationId xmlns:a16="http://schemas.microsoft.com/office/drawing/2014/main" id="{345E205A-BB5F-4AFF-B07D-736D081B8377}"/>
              </a:ext>
            </a:extLst>
          </p:cNvPr>
          <p:cNvSpPr txBox="1"/>
          <p:nvPr/>
        </p:nvSpPr>
        <p:spPr>
          <a:xfrm>
            <a:off x="1769419" y="3549486"/>
            <a:ext cx="2007857" cy="369332"/>
          </a:xfrm>
          <a:prstGeom prst="rect">
            <a:avLst/>
          </a:prstGeom>
          <a:noFill/>
        </p:spPr>
        <p:txBody>
          <a:bodyPr wrap="none" rtlCol="0">
            <a:spAutoFit/>
          </a:bodyPr>
          <a:lstStyle/>
          <a:p>
            <a:r>
              <a:rPr lang="en-US" b="1" dirty="0"/>
              <a:t>D</a:t>
            </a:r>
            <a:r>
              <a:rPr lang="en-US" altLang="zh-CN" b="1" dirty="0"/>
              <a:t>esignated Image: </a:t>
            </a:r>
            <a:endParaRPr lang="en-US" b="1" dirty="0"/>
          </a:p>
        </p:txBody>
      </p:sp>
      <p:sp>
        <p:nvSpPr>
          <p:cNvPr id="6" name="Rectangle 5">
            <a:extLst>
              <a:ext uri="{FF2B5EF4-FFF2-40B4-BE49-F238E27FC236}">
                <a16:creationId xmlns:a16="http://schemas.microsoft.com/office/drawing/2014/main" id="{B8D59971-4544-4BC8-BEC2-ACAB4D570FC9}"/>
              </a:ext>
            </a:extLst>
          </p:cNvPr>
          <p:cNvSpPr/>
          <p:nvPr/>
        </p:nvSpPr>
        <p:spPr>
          <a:xfrm>
            <a:off x="4176158" y="3549487"/>
            <a:ext cx="2200275" cy="223837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CB27FE-854E-4F6E-A07E-581EE913989B}"/>
              </a:ext>
            </a:extLst>
          </p:cNvPr>
          <p:cNvSpPr/>
          <p:nvPr/>
        </p:nvSpPr>
        <p:spPr>
          <a:xfrm>
            <a:off x="7193606" y="3549486"/>
            <a:ext cx="2200275" cy="2238375"/>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F36C7F8F-2890-469D-BB0D-DDE060830DEA}"/>
              </a:ext>
            </a:extLst>
          </p:cNvPr>
          <p:cNvSpPr/>
          <p:nvPr/>
        </p:nvSpPr>
        <p:spPr>
          <a:xfrm>
            <a:off x="4969520" y="3853974"/>
            <a:ext cx="724790" cy="1629398"/>
          </a:xfrm>
          <a:custGeom>
            <a:avLst/>
            <a:gdLst>
              <a:gd name="connsiteX0" fmla="*/ 0 w 724790"/>
              <a:gd name="connsiteY0" fmla="*/ 0 h 1629398"/>
              <a:gd name="connsiteX1" fmla="*/ 276225 w 724790"/>
              <a:gd name="connsiteY1" fmla="*/ 457200 h 1629398"/>
              <a:gd name="connsiteX2" fmla="*/ 114300 w 724790"/>
              <a:gd name="connsiteY2" fmla="*/ 942975 h 1629398"/>
              <a:gd name="connsiteX3" fmla="*/ 723900 w 724790"/>
              <a:gd name="connsiteY3" fmla="*/ 1343025 h 1629398"/>
              <a:gd name="connsiteX4" fmla="*/ 247650 w 724790"/>
              <a:gd name="connsiteY4" fmla="*/ 1628775 h 1629398"/>
              <a:gd name="connsiteX5" fmla="*/ 133350 w 724790"/>
              <a:gd name="connsiteY5" fmla="*/ 1266825 h 16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790" h="1629398">
                <a:moveTo>
                  <a:pt x="0" y="0"/>
                </a:moveTo>
                <a:cubicBezTo>
                  <a:pt x="128587" y="150019"/>
                  <a:pt x="257175" y="300038"/>
                  <a:pt x="276225" y="457200"/>
                </a:cubicBezTo>
                <a:cubicBezTo>
                  <a:pt x="295275" y="614362"/>
                  <a:pt x="39688" y="795338"/>
                  <a:pt x="114300" y="942975"/>
                </a:cubicBezTo>
                <a:cubicBezTo>
                  <a:pt x="188913" y="1090613"/>
                  <a:pt x="701675" y="1228725"/>
                  <a:pt x="723900" y="1343025"/>
                </a:cubicBezTo>
                <a:cubicBezTo>
                  <a:pt x="746125" y="1457325"/>
                  <a:pt x="346075" y="1641475"/>
                  <a:pt x="247650" y="1628775"/>
                </a:cubicBezTo>
                <a:cubicBezTo>
                  <a:pt x="149225" y="1616075"/>
                  <a:pt x="141287" y="1441450"/>
                  <a:pt x="133350" y="1266825"/>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8A359E-A9D7-472B-9F77-ECF344669E58}"/>
              </a:ext>
            </a:extLst>
          </p:cNvPr>
          <p:cNvSpPr txBox="1"/>
          <p:nvPr/>
        </p:nvSpPr>
        <p:spPr>
          <a:xfrm>
            <a:off x="4327986" y="6092349"/>
            <a:ext cx="1938351" cy="369332"/>
          </a:xfrm>
          <a:prstGeom prst="rect">
            <a:avLst/>
          </a:prstGeom>
          <a:noFill/>
        </p:spPr>
        <p:txBody>
          <a:bodyPr wrap="none" rtlCol="0">
            <a:spAutoFit/>
          </a:bodyPr>
          <a:lstStyle/>
          <a:p>
            <a:r>
              <a:rPr lang="en-US" b="1" dirty="0"/>
              <a:t>User Assign Labels</a:t>
            </a:r>
          </a:p>
        </p:txBody>
      </p:sp>
      <p:sp>
        <p:nvSpPr>
          <p:cNvPr id="11" name="TextBox 10">
            <a:extLst>
              <a:ext uri="{FF2B5EF4-FFF2-40B4-BE49-F238E27FC236}">
                <a16:creationId xmlns:a16="http://schemas.microsoft.com/office/drawing/2014/main" id="{4E1DE93D-88E2-40C0-9B10-2767691E59A0}"/>
              </a:ext>
            </a:extLst>
          </p:cNvPr>
          <p:cNvSpPr txBox="1"/>
          <p:nvPr/>
        </p:nvSpPr>
        <p:spPr>
          <a:xfrm>
            <a:off x="7392342" y="6086867"/>
            <a:ext cx="1836657" cy="369332"/>
          </a:xfrm>
          <a:prstGeom prst="rect">
            <a:avLst/>
          </a:prstGeom>
          <a:noFill/>
        </p:spPr>
        <p:txBody>
          <a:bodyPr wrap="none" rtlCol="0">
            <a:spAutoFit/>
          </a:bodyPr>
          <a:lstStyle/>
          <a:p>
            <a:r>
              <a:rPr lang="en-US" b="1" dirty="0"/>
              <a:t>Resulting Penalty</a:t>
            </a:r>
          </a:p>
        </p:txBody>
      </p:sp>
      <p:sp>
        <p:nvSpPr>
          <p:cNvPr id="12" name="Freeform: Shape 11">
            <a:extLst>
              <a:ext uri="{FF2B5EF4-FFF2-40B4-BE49-F238E27FC236}">
                <a16:creationId xmlns:a16="http://schemas.microsoft.com/office/drawing/2014/main" id="{D710231F-ED71-4692-90B9-BDD58A46DBBF}"/>
              </a:ext>
            </a:extLst>
          </p:cNvPr>
          <p:cNvSpPr/>
          <p:nvPr/>
        </p:nvSpPr>
        <p:spPr>
          <a:xfrm>
            <a:off x="8010779" y="3853974"/>
            <a:ext cx="724790" cy="1629398"/>
          </a:xfrm>
          <a:custGeom>
            <a:avLst/>
            <a:gdLst>
              <a:gd name="connsiteX0" fmla="*/ 0 w 724790"/>
              <a:gd name="connsiteY0" fmla="*/ 0 h 1629398"/>
              <a:gd name="connsiteX1" fmla="*/ 276225 w 724790"/>
              <a:gd name="connsiteY1" fmla="*/ 457200 h 1629398"/>
              <a:gd name="connsiteX2" fmla="*/ 114300 w 724790"/>
              <a:gd name="connsiteY2" fmla="*/ 942975 h 1629398"/>
              <a:gd name="connsiteX3" fmla="*/ 723900 w 724790"/>
              <a:gd name="connsiteY3" fmla="*/ 1343025 h 1629398"/>
              <a:gd name="connsiteX4" fmla="*/ 247650 w 724790"/>
              <a:gd name="connsiteY4" fmla="*/ 1628775 h 1629398"/>
              <a:gd name="connsiteX5" fmla="*/ 133350 w 724790"/>
              <a:gd name="connsiteY5" fmla="*/ 1266825 h 16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790" h="1629398">
                <a:moveTo>
                  <a:pt x="0" y="0"/>
                </a:moveTo>
                <a:cubicBezTo>
                  <a:pt x="128587" y="150019"/>
                  <a:pt x="257175" y="300038"/>
                  <a:pt x="276225" y="457200"/>
                </a:cubicBezTo>
                <a:cubicBezTo>
                  <a:pt x="295275" y="614362"/>
                  <a:pt x="39688" y="795338"/>
                  <a:pt x="114300" y="942975"/>
                </a:cubicBezTo>
                <a:cubicBezTo>
                  <a:pt x="188913" y="1090613"/>
                  <a:pt x="701675" y="1228725"/>
                  <a:pt x="723900" y="1343025"/>
                </a:cubicBezTo>
                <a:cubicBezTo>
                  <a:pt x="746125" y="1457325"/>
                  <a:pt x="346075" y="1641475"/>
                  <a:pt x="247650" y="1628775"/>
                </a:cubicBezTo>
                <a:cubicBezTo>
                  <a:pt x="149225" y="1616075"/>
                  <a:pt x="141287" y="1441450"/>
                  <a:pt x="133350" y="1266825"/>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74B1BE1A-C294-4256-BB53-3BB2C83206DC}"/>
              </a:ext>
            </a:extLst>
          </p:cNvPr>
          <p:cNvCxnSpPr>
            <a:stCxn id="6" idx="3"/>
            <a:endCxn id="7" idx="1"/>
          </p:cNvCxnSpPr>
          <p:nvPr/>
        </p:nvCxnSpPr>
        <p:spPr>
          <a:xfrm flipV="1">
            <a:off x="6376433" y="4668674"/>
            <a:ext cx="817173"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FADA816-C3DC-4014-9FF9-48AB0A63F825}"/>
              </a:ext>
            </a:extLst>
          </p:cNvPr>
          <p:cNvSpPr/>
          <p:nvPr/>
        </p:nvSpPr>
        <p:spPr>
          <a:xfrm>
            <a:off x="9605409" y="3549486"/>
            <a:ext cx="526214" cy="51769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FA83D2-1689-4EF6-9FFB-35F8FDBACF17}"/>
              </a:ext>
            </a:extLst>
          </p:cNvPr>
          <p:cNvSpPr/>
          <p:nvPr/>
        </p:nvSpPr>
        <p:spPr>
          <a:xfrm>
            <a:off x="9605409" y="4222734"/>
            <a:ext cx="526214" cy="517690"/>
          </a:xfrm>
          <a:prstGeom prst="rec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603E16-6B82-4212-859B-11BAF14F4226}"/>
              </a:ext>
            </a:extLst>
          </p:cNvPr>
          <p:cNvSpPr txBox="1"/>
          <p:nvPr/>
        </p:nvSpPr>
        <p:spPr>
          <a:xfrm>
            <a:off x="10343151" y="3623665"/>
            <a:ext cx="1477777" cy="369332"/>
          </a:xfrm>
          <a:prstGeom prst="rect">
            <a:avLst/>
          </a:prstGeom>
          <a:noFill/>
        </p:spPr>
        <p:txBody>
          <a:bodyPr wrap="none" rtlCol="0">
            <a:spAutoFit/>
          </a:bodyPr>
          <a:lstStyle/>
          <a:p>
            <a:r>
              <a:rPr lang="en-US" b="1" dirty="0"/>
              <a:t>Small Penalty</a:t>
            </a:r>
          </a:p>
        </p:txBody>
      </p:sp>
      <p:sp>
        <p:nvSpPr>
          <p:cNvPr id="18" name="TextBox 17">
            <a:extLst>
              <a:ext uri="{FF2B5EF4-FFF2-40B4-BE49-F238E27FC236}">
                <a16:creationId xmlns:a16="http://schemas.microsoft.com/office/drawing/2014/main" id="{AE8EB9FC-90E0-4FDB-89AA-0A4D42F04790}"/>
              </a:ext>
            </a:extLst>
          </p:cNvPr>
          <p:cNvSpPr txBox="1"/>
          <p:nvPr/>
        </p:nvSpPr>
        <p:spPr>
          <a:xfrm>
            <a:off x="10353154" y="4305840"/>
            <a:ext cx="1467774" cy="369332"/>
          </a:xfrm>
          <a:prstGeom prst="rect">
            <a:avLst/>
          </a:prstGeom>
          <a:noFill/>
        </p:spPr>
        <p:txBody>
          <a:bodyPr wrap="none" rtlCol="0">
            <a:spAutoFit/>
          </a:bodyPr>
          <a:lstStyle/>
          <a:p>
            <a:r>
              <a:rPr lang="en-US" b="1" dirty="0"/>
              <a:t>Large Penalty</a:t>
            </a:r>
          </a:p>
        </p:txBody>
      </p:sp>
      <mc:AlternateContent xmlns:mc="http://schemas.openxmlformats.org/markup-compatibility/2006" xmlns:a14="http://schemas.microsoft.com/office/drawing/2010/main">
        <mc:Choice Requires="a14">
          <p:sp>
            <p:nvSpPr>
              <p:cNvPr id="19" name="Content Placeholder 2">
                <a:extLst>
                  <a:ext uri="{FF2B5EF4-FFF2-40B4-BE49-F238E27FC236}">
                    <a16:creationId xmlns:a16="http://schemas.microsoft.com/office/drawing/2014/main" id="{D05DE944-14F4-473A-9942-7F9BC754EFF5}"/>
                  </a:ext>
                </a:extLst>
              </p:cNvPr>
              <p:cNvSpPr txBox="1">
                <a:spLocks/>
              </p:cNvSpPr>
              <p:nvPr/>
            </p:nvSpPr>
            <p:spPr>
              <a:xfrm>
                <a:off x="-1121719" y="1590838"/>
                <a:ext cx="10515600" cy="171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2">
                              <a:lumMod val="75000"/>
                            </a:schemeClr>
                          </a:solidFill>
                          <a:latin typeface="Cambria Math" panose="02040503050406030204" pitchFamily="18" charset="0"/>
                        </a:rPr>
                        <m:t>𝐶</m:t>
                      </m:r>
                      <m:d>
                        <m:dPr>
                          <m:ctrlPr>
                            <a:rPr lang="en-US" i="1" smtClean="0">
                              <a:solidFill>
                                <a:schemeClr val="bg2">
                                  <a:lumMod val="75000"/>
                                </a:schemeClr>
                              </a:solidFill>
                              <a:latin typeface="Cambria Math" panose="02040503050406030204" pitchFamily="18" charset="0"/>
                            </a:rPr>
                          </m:ctrlPr>
                        </m:dPr>
                        <m:e>
                          <m:r>
                            <a:rPr lang="en-US" i="1" smtClean="0">
                              <a:solidFill>
                                <a:schemeClr val="bg2">
                                  <a:lumMod val="75000"/>
                                </a:schemeClr>
                              </a:solidFill>
                              <a:latin typeface="Cambria Math" panose="02040503050406030204" pitchFamily="18" charset="0"/>
                            </a:rPr>
                            <m:t>𝑙</m:t>
                          </m:r>
                        </m:e>
                      </m:d>
                      <m:r>
                        <a:rPr lang="en-US" i="1" smtClean="0">
                          <a:solidFill>
                            <a:schemeClr val="bg2">
                              <a:lumMod val="75000"/>
                            </a:schemeClr>
                          </a:solidFill>
                          <a:latin typeface="Cambria Math" panose="02040503050406030204" pitchFamily="18" charset="0"/>
                        </a:rPr>
                        <m:t>= </m:t>
                      </m:r>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𝒑</m:t>
                          </m:r>
                        </m:sub>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𝒅</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𝒑</m:t>
                              </m:r>
                              <m:r>
                                <a:rPr lang="en-US" b="1" i="1" smtClean="0">
                                  <a:latin typeface="Cambria Math" panose="02040503050406030204" pitchFamily="18" charset="0"/>
                                </a:rPr>
                                <m:t>, </m:t>
                              </m:r>
                              <m:r>
                                <a:rPr lang="en-US" b="1" i="1" smtClean="0">
                                  <a:latin typeface="Cambria Math" panose="02040503050406030204" pitchFamily="18" charset="0"/>
                                </a:rPr>
                                <m:t>𝑳</m:t>
                              </m:r>
                              <m:d>
                                <m:dPr>
                                  <m:ctrlPr>
                                    <a:rPr lang="en-US" b="1" i="1" smtClean="0">
                                      <a:latin typeface="Cambria Math" panose="02040503050406030204" pitchFamily="18" charset="0"/>
                                    </a:rPr>
                                  </m:ctrlPr>
                                </m:dPr>
                                <m:e>
                                  <m:r>
                                    <a:rPr lang="en-US" b="1" i="1" smtClean="0">
                                      <a:latin typeface="Cambria Math" panose="02040503050406030204" pitchFamily="18" charset="0"/>
                                    </a:rPr>
                                    <m:t>𝒑</m:t>
                                  </m:r>
                                </m:e>
                              </m:d>
                            </m:e>
                          </m:d>
                          <m:r>
                            <a:rPr lang="en-US" b="1" i="1" smtClean="0">
                              <a:latin typeface="Cambria Math" panose="02040503050406030204" pitchFamily="18" charset="0"/>
                            </a:rPr>
                            <m:t> </m:t>
                          </m:r>
                        </m:e>
                      </m:nary>
                      <m:r>
                        <a:rPr lang="en-US" i="1">
                          <a:solidFill>
                            <a:schemeClr val="bg2">
                              <a:lumMod val="75000"/>
                            </a:schemeClr>
                          </a:solidFill>
                          <a:latin typeface="Cambria Math" panose="02040503050406030204" pitchFamily="18" charset="0"/>
                        </a:rPr>
                        <m:t>+</m:t>
                      </m:r>
                      <m:nary>
                        <m:naryPr>
                          <m:chr m:val="∑"/>
                          <m:supHide m:val="on"/>
                          <m:ctrlPr>
                            <a:rPr lang="en-US" i="1">
                              <a:solidFill>
                                <a:schemeClr val="bg2">
                                  <a:lumMod val="75000"/>
                                </a:schemeClr>
                              </a:solidFill>
                              <a:latin typeface="Cambria Math" panose="02040503050406030204" pitchFamily="18" charset="0"/>
                            </a:rPr>
                          </m:ctrlPr>
                        </m:naryPr>
                        <m:sub>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𝑞</m:t>
                          </m:r>
                        </m:sub>
                        <m:sup/>
                        <m:e>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𝐶</m:t>
                              </m:r>
                            </m:e>
                            <m:sub>
                              <m:r>
                                <a:rPr lang="en-US" i="1">
                                  <a:solidFill>
                                    <a:schemeClr val="bg2">
                                      <a:lumMod val="75000"/>
                                    </a:schemeClr>
                                  </a:solidFill>
                                  <a:latin typeface="Cambria Math" panose="02040503050406030204" pitchFamily="18" charset="0"/>
                                </a:rPr>
                                <m:t>𝑖</m:t>
                              </m:r>
                            </m:sub>
                          </m:sSub>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𝑞</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d>
                            <m:dPr>
                              <m:ctrlPr>
                                <a:rPr lang="en-US" i="1">
                                  <a:solidFill>
                                    <a:schemeClr val="bg2">
                                      <a:lumMod val="75000"/>
                                    </a:schemeClr>
                                  </a:solidFill>
                                  <a:latin typeface="Cambria Math" panose="02040503050406030204" pitchFamily="18" charset="0"/>
                                </a:rPr>
                              </m:ctrlPr>
                            </m:dPr>
                            <m:e>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r>
                                <a:rPr lang="en-US" i="1">
                                  <a:solidFill>
                                    <a:schemeClr val="bg2">
                                      <a:lumMod val="75000"/>
                                    </a:schemeClr>
                                  </a:solidFill>
                                  <a:latin typeface="Cambria Math" panose="02040503050406030204" pitchFamily="18" charset="0"/>
                                </a:rPr>
                                <m:t>(</m:t>
                              </m:r>
                              <m:r>
                                <m:rPr>
                                  <m:sty m:val="p"/>
                                </m:rPr>
                                <a:rPr lang="en-US" altLang="zh-CN" i="1">
                                  <a:solidFill>
                                    <a:schemeClr val="bg2">
                                      <a:lumMod val="75000"/>
                                    </a:schemeClr>
                                  </a:solidFill>
                                  <a:latin typeface="Cambria Math" panose="02040503050406030204" pitchFamily="18" charset="0"/>
                                </a:rPr>
                                <m:t>q</m:t>
                              </m:r>
                            </m:e>
                          </m:d>
                          <m:r>
                            <a:rPr lang="en-US" altLang="zh-CN" i="1">
                              <a:solidFill>
                                <a:schemeClr val="bg2">
                                  <a:lumMod val="75000"/>
                                </a:schemeClr>
                              </a:solidFill>
                              <a:latin typeface="Cambria Math" panose="02040503050406030204" pitchFamily="18" charset="0"/>
                            </a:rPr>
                            <m:t>)</m:t>
                          </m:r>
                        </m:e>
                      </m:nary>
                    </m:oMath>
                  </m:oMathPara>
                </a14:m>
                <a:endParaRPr lang="en-US" dirty="0"/>
              </a:p>
            </p:txBody>
          </p:sp>
        </mc:Choice>
        <mc:Fallback xmlns="">
          <p:sp>
            <p:nvSpPr>
              <p:cNvPr id="19" name="Content Placeholder 2">
                <a:extLst>
                  <a:ext uri="{FF2B5EF4-FFF2-40B4-BE49-F238E27FC236}">
                    <a16:creationId xmlns:a16="http://schemas.microsoft.com/office/drawing/2014/main" id="{D05DE944-14F4-473A-9942-7F9BC754EFF5}"/>
                  </a:ext>
                </a:extLst>
              </p:cNvPr>
              <p:cNvSpPr txBox="1">
                <a:spLocks noRot="1" noChangeAspect="1" noMove="1" noResize="1" noEditPoints="1" noAdjustHandles="1" noChangeArrowheads="1" noChangeShapeType="1" noTextEdit="1"/>
              </p:cNvSpPr>
              <p:nvPr/>
            </p:nvSpPr>
            <p:spPr>
              <a:xfrm>
                <a:off x="-1121719" y="1590838"/>
                <a:ext cx="10515600" cy="17176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198564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Interaction Penalty</a:t>
            </a:r>
          </a:p>
        </p:txBody>
      </p:sp>
      <p:sp>
        <p:nvSpPr>
          <p:cNvPr id="4" name="TextBox 3">
            <a:extLst>
              <a:ext uri="{FF2B5EF4-FFF2-40B4-BE49-F238E27FC236}">
                <a16:creationId xmlns:a16="http://schemas.microsoft.com/office/drawing/2014/main" id="{38341D85-E6E4-4C73-85CE-9EABE94F1D7B}"/>
              </a:ext>
            </a:extLst>
          </p:cNvPr>
          <p:cNvSpPr txBox="1"/>
          <p:nvPr/>
        </p:nvSpPr>
        <p:spPr>
          <a:xfrm>
            <a:off x="1671639" y="2660223"/>
            <a:ext cx="2351926" cy="584775"/>
          </a:xfrm>
          <a:prstGeom prst="rect">
            <a:avLst/>
          </a:prstGeom>
          <a:noFill/>
        </p:spPr>
        <p:txBody>
          <a:bodyPr wrap="none" rtlCol="0">
            <a:spAutoFit/>
          </a:bodyPr>
          <a:lstStyle/>
          <a:p>
            <a:r>
              <a:rPr lang="en-US" sz="3200" b="1" dirty="0"/>
              <a:t>Data Penalty</a:t>
            </a:r>
          </a:p>
        </p:txBody>
      </p:sp>
      <p:sp>
        <p:nvSpPr>
          <p:cNvPr id="5" name="TextBox 4">
            <a:extLst>
              <a:ext uri="{FF2B5EF4-FFF2-40B4-BE49-F238E27FC236}">
                <a16:creationId xmlns:a16="http://schemas.microsoft.com/office/drawing/2014/main" id="{345E205A-BB5F-4AFF-B07D-736D081B8377}"/>
              </a:ext>
            </a:extLst>
          </p:cNvPr>
          <p:cNvSpPr txBox="1"/>
          <p:nvPr/>
        </p:nvSpPr>
        <p:spPr>
          <a:xfrm>
            <a:off x="1769419" y="3549486"/>
            <a:ext cx="2355260" cy="646331"/>
          </a:xfrm>
          <a:prstGeom prst="rect">
            <a:avLst/>
          </a:prstGeom>
          <a:noFill/>
        </p:spPr>
        <p:txBody>
          <a:bodyPr wrap="none" rtlCol="0">
            <a:spAutoFit/>
          </a:bodyPr>
          <a:lstStyle/>
          <a:p>
            <a:r>
              <a:rPr lang="en-US" b="1" dirty="0"/>
              <a:t>Designated Color</a:t>
            </a:r>
            <a:r>
              <a:rPr lang="en-US" altLang="zh-CN" b="1" dirty="0"/>
              <a:t>:</a:t>
            </a:r>
          </a:p>
          <a:p>
            <a:r>
              <a:rPr lang="en-US" altLang="zh-CN" b="1" dirty="0"/>
              <a:t>(Least/Max </a:t>
            </a:r>
            <a:r>
              <a:rPr lang="en-US" altLang="zh-CN" b="1" dirty="0" err="1"/>
              <a:t>Simliarity</a:t>
            </a:r>
            <a:r>
              <a:rPr lang="en-US" altLang="zh-CN" b="1" dirty="0"/>
              <a:t>) </a:t>
            </a:r>
            <a:endParaRPr lang="en-US" b="1" dirty="0"/>
          </a:p>
        </p:txBody>
      </p:sp>
      <p:sp>
        <p:nvSpPr>
          <p:cNvPr id="6" name="Rectangle 5">
            <a:extLst>
              <a:ext uri="{FF2B5EF4-FFF2-40B4-BE49-F238E27FC236}">
                <a16:creationId xmlns:a16="http://schemas.microsoft.com/office/drawing/2014/main" id="{B8D59971-4544-4BC8-BEC2-ACAB4D570FC9}"/>
              </a:ext>
            </a:extLst>
          </p:cNvPr>
          <p:cNvSpPr/>
          <p:nvPr/>
        </p:nvSpPr>
        <p:spPr>
          <a:xfrm>
            <a:off x="4176158" y="3549487"/>
            <a:ext cx="2200275" cy="223837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CB27FE-854E-4F6E-A07E-581EE913989B}"/>
              </a:ext>
            </a:extLst>
          </p:cNvPr>
          <p:cNvSpPr/>
          <p:nvPr/>
        </p:nvSpPr>
        <p:spPr>
          <a:xfrm>
            <a:off x="7193606" y="3549486"/>
            <a:ext cx="2200275" cy="2238375"/>
          </a:xfrm>
          <a:prstGeom prst="rect">
            <a:avLst/>
          </a:prstGeom>
          <a:solidFill>
            <a:schemeClr val="tx1"/>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818A359E-A9D7-472B-9F77-ECF344669E58}"/>
              </a:ext>
            </a:extLst>
          </p:cNvPr>
          <p:cNvSpPr txBox="1"/>
          <p:nvPr/>
        </p:nvSpPr>
        <p:spPr>
          <a:xfrm>
            <a:off x="4327986" y="6092349"/>
            <a:ext cx="1938351" cy="369332"/>
          </a:xfrm>
          <a:prstGeom prst="rect">
            <a:avLst/>
          </a:prstGeom>
          <a:noFill/>
        </p:spPr>
        <p:txBody>
          <a:bodyPr wrap="none" rtlCol="0">
            <a:spAutoFit/>
          </a:bodyPr>
          <a:lstStyle/>
          <a:p>
            <a:r>
              <a:rPr lang="en-US" b="1" dirty="0"/>
              <a:t>User Assign Labels</a:t>
            </a:r>
          </a:p>
        </p:txBody>
      </p:sp>
      <p:sp>
        <p:nvSpPr>
          <p:cNvPr id="11" name="TextBox 10">
            <a:extLst>
              <a:ext uri="{FF2B5EF4-FFF2-40B4-BE49-F238E27FC236}">
                <a16:creationId xmlns:a16="http://schemas.microsoft.com/office/drawing/2014/main" id="{4E1DE93D-88E2-40C0-9B10-2767691E59A0}"/>
              </a:ext>
            </a:extLst>
          </p:cNvPr>
          <p:cNvSpPr txBox="1"/>
          <p:nvPr/>
        </p:nvSpPr>
        <p:spPr>
          <a:xfrm>
            <a:off x="7392342" y="6086867"/>
            <a:ext cx="1836657" cy="369332"/>
          </a:xfrm>
          <a:prstGeom prst="rect">
            <a:avLst/>
          </a:prstGeom>
          <a:noFill/>
        </p:spPr>
        <p:txBody>
          <a:bodyPr wrap="none" rtlCol="0">
            <a:spAutoFit/>
          </a:bodyPr>
          <a:lstStyle/>
          <a:p>
            <a:r>
              <a:rPr lang="en-US" b="1" dirty="0"/>
              <a:t>Resulting Penalty</a:t>
            </a:r>
          </a:p>
        </p:txBody>
      </p:sp>
      <p:sp>
        <p:nvSpPr>
          <p:cNvPr id="12" name="Freeform: Shape 11">
            <a:extLst>
              <a:ext uri="{FF2B5EF4-FFF2-40B4-BE49-F238E27FC236}">
                <a16:creationId xmlns:a16="http://schemas.microsoft.com/office/drawing/2014/main" id="{D710231F-ED71-4692-90B9-BDD58A46DBBF}"/>
              </a:ext>
            </a:extLst>
          </p:cNvPr>
          <p:cNvSpPr/>
          <p:nvPr/>
        </p:nvSpPr>
        <p:spPr>
          <a:xfrm>
            <a:off x="8010779" y="3853974"/>
            <a:ext cx="724790" cy="1629398"/>
          </a:xfrm>
          <a:custGeom>
            <a:avLst/>
            <a:gdLst>
              <a:gd name="connsiteX0" fmla="*/ 0 w 724790"/>
              <a:gd name="connsiteY0" fmla="*/ 0 h 1629398"/>
              <a:gd name="connsiteX1" fmla="*/ 276225 w 724790"/>
              <a:gd name="connsiteY1" fmla="*/ 457200 h 1629398"/>
              <a:gd name="connsiteX2" fmla="*/ 114300 w 724790"/>
              <a:gd name="connsiteY2" fmla="*/ 942975 h 1629398"/>
              <a:gd name="connsiteX3" fmla="*/ 723900 w 724790"/>
              <a:gd name="connsiteY3" fmla="*/ 1343025 h 1629398"/>
              <a:gd name="connsiteX4" fmla="*/ 247650 w 724790"/>
              <a:gd name="connsiteY4" fmla="*/ 1628775 h 1629398"/>
              <a:gd name="connsiteX5" fmla="*/ 133350 w 724790"/>
              <a:gd name="connsiteY5" fmla="*/ 1266825 h 16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790" h="1629398">
                <a:moveTo>
                  <a:pt x="0" y="0"/>
                </a:moveTo>
                <a:cubicBezTo>
                  <a:pt x="128587" y="150019"/>
                  <a:pt x="257175" y="300038"/>
                  <a:pt x="276225" y="457200"/>
                </a:cubicBezTo>
                <a:cubicBezTo>
                  <a:pt x="295275" y="614362"/>
                  <a:pt x="39688" y="795338"/>
                  <a:pt x="114300" y="942975"/>
                </a:cubicBezTo>
                <a:cubicBezTo>
                  <a:pt x="188913" y="1090613"/>
                  <a:pt x="701675" y="1228725"/>
                  <a:pt x="723900" y="1343025"/>
                </a:cubicBezTo>
                <a:cubicBezTo>
                  <a:pt x="746125" y="1457325"/>
                  <a:pt x="346075" y="1641475"/>
                  <a:pt x="247650" y="1628775"/>
                </a:cubicBezTo>
                <a:cubicBezTo>
                  <a:pt x="149225" y="1616075"/>
                  <a:pt x="141287" y="1441450"/>
                  <a:pt x="133350" y="1266825"/>
                </a:cubicBezTo>
              </a:path>
            </a:pathLst>
          </a:cu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74B1BE1A-C294-4256-BB53-3BB2C83206DC}"/>
              </a:ext>
            </a:extLst>
          </p:cNvPr>
          <p:cNvCxnSpPr>
            <a:stCxn id="6" idx="3"/>
            <a:endCxn id="7" idx="1"/>
          </p:cNvCxnSpPr>
          <p:nvPr/>
        </p:nvCxnSpPr>
        <p:spPr>
          <a:xfrm flipV="1">
            <a:off x="6376433" y="4668674"/>
            <a:ext cx="817173" cy="1"/>
          </a:xfrm>
          <a:prstGeom prst="straightConnector1">
            <a:avLst/>
          </a:prstGeom>
          <a:ln w="57150">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1FADA816-C3DC-4014-9FF9-48AB0A63F825}"/>
              </a:ext>
            </a:extLst>
          </p:cNvPr>
          <p:cNvSpPr/>
          <p:nvPr/>
        </p:nvSpPr>
        <p:spPr>
          <a:xfrm>
            <a:off x="9605409" y="3549486"/>
            <a:ext cx="526214" cy="51769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8FA83D2-1689-4EF6-9FFB-35F8FDBACF17}"/>
              </a:ext>
            </a:extLst>
          </p:cNvPr>
          <p:cNvSpPr/>
          <p:nvPr/>
        </p:nvSpPr>
        <p:spPr>
          <a:xfrm>
            <a:off x="9605409" y="4222734"/>
            <a:ext cx="526214" cy="517690"/>
          </a:xfrm>
          <a:prstGeom prst="rect">
            <a:avLst/>
          </a:prstGeom>
          <a:solidFill>
            <a:schemeClr val="tx1"/>
          </a:solidFill>
          <a:ln w="38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8D603E16-6B82-4212-859B-11BAF14F4226}"/>
              </a:ext>
            </a:extLst>
          </p:cNvPr>
          <p:cNvSpPr txBox="1"/>
          <p:nvPr/>
        </p:nvSpPr>
        <p:spPr>
          <a:xfrm>
            <a:off x="10343151" y="3623665"/>
            <a:ext cx="1477777" cy="369332"/>
          </a:xfrm>
          <a:prstGeom prst="rect">
            <a:avLst/>
          </a:prstGeom>
          <a:noFill/>
        </p:spPr>
        <p:txBody>
          <a:bodyPr wrap="none" rtlCol="0">
            <a:spAutoFit/>
          </a:bodyPr>
          <a:lstStyle/>
          <a:p>
            <a:r>
              <a:rPr lang="en-US" b="1" dirty="0"/>
              <a:t>Small Penalty</a:t>
            </a:r>
          </a:p>
        </p:txBody>
      </p:sp>
      <p:sp>
        <p:nvSpPr>
          <p:cNvPr id="18" name="TextBox 17">
            <a:extLst>
              <a:ext uri="{FF2B5EF4-FFF2-40B4-BE49-F238E27FC236}">
                <a16:creationId xmlns:a16="http://schemas.microsoft.com/office/drawing/2014/main" id="{AE8EB9FC-90E0-4FDB-89AA-0A4D42F04790}"/>
              </a:ext>
            </a:extLst>
          </p:cNvPr>
          <p:cNvSpPr txBox="1"/>
          <p:nvPr/>
        </p:nvSpPr>
        <p:spPr>
          <a:xfrm>
            <a:off x="10353154" y="4305840"/>
            <a:ext cx="1467774" cy="369332"/>
          </a:xfrm>
          <a:prstGeom prst="rect">
            <a:avLst/>
          </a:prstGeom>
          <a:noFill/>
        </p:spPr>
        <p:txBody>
          <a:bodyPr wrap="none" rtlCol="0">
            <a:spAutoFit/>
          </a:bodyPr>
          <a:lstStyle/>
          <a:p>
            <a:r>
              <a:rPr lang="en-US" b="1" dirty="0"/>
              <a:t>Large Penalty</a:t>
            </a:r>
          </a:p>
        </p:txBody>
      </p:sp>
      <p:sp>
        <p:nvSpPr>
          <p:cNvPr id="19" name="Rectangle 18">
            <a:extLst>
              <a:ext uri="{FF2B5EF4-FFF2-40B4-BE49-F238E27FC236}">
                <a16:creationId xmlns:a16="http://schemas.microsoft.com/office/drawing/2014/main" id="{95B3558B-F9BE-419F-800D-F9287EE2EA2A}"/>
              </a:ext>
            </a:extLst>
          </p:cNvPr>
          <p:cNvSpPr/>
          <p:nvPr/>
        </p:nvSpPr>
        <p:spPr>
          <a:xfrm>
            <a:off x="4162425" y="3555984"/>
            <a:ext cx="414892" cy="2238375"/>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0286B0C-3A63-4222-9B42-2C85A0751931}"/>
              </a:ext>
            </a:extLst>
          </p:cNvPr>
          <p:cNvSpPr/>
          <p:nvPr/>
        </p:nvSpPr>
        <p:spPr>
          <a:xfrm>
            <a:off x="4581399" y="3555984"/>
            <a:ext cx="414892" cy="2238375"/>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8DB17453-4ADB-4238-9518-B01C009AAB1F}"/>
              </a:ext>
            </a:extLst>
          </p:cNvPr>
          <p:cNvSpPr/>
          <p:nvPr/>
        </p:nvSpPr>
        <p:spPr>
          <a:xfrm>
            <a:off x="4979598" y="3549486"/>
            <a:ext cx="414892" cy="2238375"/>
          </a:xfrm>
          <a:prstGeom prst="rect">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EAB7574D-5445-4FA4-B829-28CD8F0873F5}"/>
              </a:ext>
            </a:extLst>
          </p:cNvPr>
          <p:cNvSpPr/>
          <p:nvPr/>
        </p:nvSpPr>
        <p:spPr>
          <a:xfrm>
            <a:off x="5388184" y="3542989"/>
            <a:ext cx="414892" cy="2238375"/>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CA2E0A0-A651-4720-B401-26197EEAC6EA}"/>
              </a:ext>
            </a:extLst>
          </p:cNvPr>
          <p:cNvSpPr/>
          <p:nvPr/>
        </p:nvSpPr>
        <p:spPr>
          <a:xfrm>
            <a:off x="5787021" y="3549486"/>
            <a:ext cx="414892" cy="2238375"/>
          </a:xfrm>
          <a:prstGeom prst="rect">
            <a:avLst/>
          </a:prstGeom>
          <a:solidFill>
            <a:srgbClr val="74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F41C6D16-0091-4BA1-A6EB-16BAB5CC2257}"/>
              </a:ext>
            </a:extLst>
          </p:cNvPr>
          <p:cNvSpPr/>
          <p:nvPr/>
        </p:nvSpPr>
        <p:spPr>
          <a:xfrm>
            <a:off x="5947456" y="3549486"/>
            <a:ext cx="414892" cy="2238375"/>
          </a:xfrm>
          <a:prstGeom prst="rect">
            <a:avLst/>
          </a:prstGeom>
          <a:solidFill>
            <a:srgbClr val="7431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8">
            <a:extLst>
              <a:ext uri="{FF2B5EF4-FFF2-40B4-BE49-F238E27FC236}">
                <a16:creationId xmlns:a16="http://schemas.microsoft.com/office/drawing/2014/main" id="{F36C7F8F-2890-469D-BB0D-DDE060830DEA}"/>
              </a:ext>
            </a:extLst>
          </p:cNvPr>
          <p:cNvSpPr/>
          <p:nvPr/>
        </p:nvSpPr>
        <p:spPr>
          <a:xfrm>
            <a:off x="4610160" y="3778749"/>
            <a:ext cx="724790" cy="1629398"/>
          </a:xfrm>
          <a:custGeom>
            <a:avLst/>
            <a:gdLst>
              <a:gd name="connsiteX0" fmla="*/ 0 w 724790"/>
              <a:gd name="connsiteY0" fmla="*/ 0 h 1629398"/>
              <a:gd name="connsiteX1" fmla="*/ 276225 w 724790"/>
              <a:gd name="connsiteY1" fmla="*/ 457200 h 1629398"/>
              <a:gd name="connsiteX2" fmla="*/ 114300 w 724790"/>
              <a:gd name="connsiteY2" fmla="*/ 942975 h 1629398"/>
              <a:gd name="connsiteX3" fmla="*/ 723900 w 724790"/>
              <a:gd name="connsiteY3" fmla="*/ 1343025 h 1629398"/>
              <a:gd name="connsiteX4" fmla="*/ 247650 w 724790"/>
              <a:gd name="connsiteY4" fmla="*/ 1628775 h 1629398"/>
              <a:gd name="connsiteX5" fmla="*/ 133350 w 724790"/>
              <a:gd name="connsiteY5" fmla="*/ 1266825 h 16293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24790" h="1629398">
                <a:moveTo>
                  <a:pt x="0" y="0"/>
                </a:moveTo>
                <a:cubicBezTo>
                  <a:pt x="128587" y="150019"/>
                  <a:pt x="257175" y="300038"/>
                  <a:pt x="276225" y="457200"/>
                </a:cubicBezTo>
                <a:cubicBezTo>
                  <a:pt x="295275" y="614362"/>
                  <a:pt x="39688" y="795338"/>
                  <a:pt x="114300" y="942975"/>
                </a:cubicBezTo>
                <a:cubicBezTo>
                  <a:pt x="188913" y="1090613"/>
                  <a:pt x="701675" y="1228725"/>
                  <a:pt x="723900" y="1343025"/>
                </a:cubicBezTo>
                <a:cubicBezTo>
                  <a:pt x="746125" y="1457325"/>
                  <a:pt x="346075" y="1641475"/>
                  <a:pt x="247650" y="1628775"/>
                </a:cubicBezTo>
                <a:cubicBezTo>
                  <a:pt x="149225" y="1616075"/>
                  <a:pt x="141287" y="1441450"/>
                  <a:pt x="133350" y="1266825"/>
                </a:cubicBezTo>
              </a:path>
            </a:pathLst>
          </a:cu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2EB5912-EB2E-4743-9845-CFC2DFDE9B75}"/>
              </a:ext>
            </a:extLst>
          </p:cNvPr>
          <p:cNvSpPr/>
          <p:nvPr/>
        </p:nvSpPr>
        <p:spPr>
          <a:xfrm>
            <a:off x="7193606" y="3566556"/>
            <a:ext cx="414892" cy="2238375"/>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99A4DCE-302F-4524-82BC-E24D478A4B66}"/>
              </a:ext>
            </a:extLst>
          </p:cNvPr>
          <p:cNvSpPr/>
          <p:nvPr/>
        </p:nvSpPr>
        <p:spPr>
          <a:xfrm>
            <a:off x="7585499" y="3566556"/>
            <a:ext cx="414892" cy="2238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89A9548-4C9F-4E13-A6A1-905EFF87F260}"/>
              </a:ext>
            </a:extLst>
          </p:cNvPr>
          <p:cNvSpPr/>
          <p:nvPr/>
        </p:nvSpPr>
        <p:spPr>
          <a:xfrm>
            <a:off x="8004473" y="3555984"/>
            <a:ext cx="414892" cy="22383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D5CBD021-F738-44B6-A7CE-6881CA1832B9}"/>
              </a:ext>
            </a:extLst>
          </p:cNvPr>
          <p:cNvSpPr/>
          <p:nvPr/>
        </p:nvSpPr>
        <p:spPr>
          <a:xfrm>
            <a:off x="8423447" y="3555983"/>
            <a:ext cx="414892" cy="2238375"/>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1C951C48-7B8B-4DDC-A940-FB8912F96B5F}"/>
                  </a:ext>
                </a:extLst>
              </p:cNvPr>
              <p:cNvSpPr txBox="1">
                <a:spLocks/>
              </p:cNvSpPr>
              <p:nvPr/>
            </p:nvSpPr>
            <p:spPr>
              <a:xfrm>
                <a:off x="-1081642" y="1523967"/>
                <a:ext cx="10515600" cy="171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2">
                              <a:lumMod val="75000"/>
                            </a:schemeClr>
                          </a:solidFill>
                          <a:latin typeface="Cambria Math" panose="02040503050406030204" pitchFamily="18" charset="0"/>
                        </a:rPr>
                        <m:t>𝐶</m:t>
                      </m:r>
                      <m:d>
                        <m:dPr>
                          <m:ctrlPr>
                            <a:rPr lang="en-US" i="1" smtClean="0">
                              <a:solidFill>
                                <a:schemeClr val="bg2">
                                  <a:lumMod val="75000"/>
                                </a:schemeClr>
                              </a:solidFill>
                              <a:latin typeface="Cambria Math" panose="02040503050406030204" pitchFamily="18" charset="0"/>
                            </a:rPr>
                          </m:ctrlPr>
                        </m:dPr>
                        <m:e>
                          <m:r>
                            <a:rPr lang="en-US" i="1" smtClean="0">
                              <a:solidFill>
                                <a:schemeClr val="bg2">
                                  <a:lumMod val="75000"/>
                                </a:schemeClr>
                              </a:solidFill>
                              <a:latin typeface="Cambria Math" panose="02040503050406030204" pitchFamily="18" charset="0"/>
                            </a:rPr>
                            <m:t>𝑙</m:t>
                          </m:r>
                        </m:e>
                      </m:d>
                      <m:r>
                        <a:rPr lang="en-US" i="1" smtClean="0">
                          <a:solidFill>
                            <a:schemeClr val="bg2">
                              <a:lumMod val="75000"/>
                            </a:schemeClr>
                          </a:solidFill>
                          <a:latin typeface="Cambria Math" panose="02040503050406030204" pitchFamily="18" charset="0"/>
                        </a:rPr>
                        <m:t>= </m:t>
                      </m:r>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𝒑</m:t>
                          </m:r>
                        </m:sub>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𝒅</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𝒑</m:t>
                              </m:r>
                              <m:r>
                                <a:rPr lang="en-US" b="1" i="1" smtClean="0">
                                  <a:latin typeface="Cambria Math" panose="02040503050406030204" pitchFamily="18" charset="0"/>
                                </a:rPr>
                                <m:t>, </m:t>
                              </m:r>
                              <m:r>
                                <a:rPr lang="en-US" b="1" i="1" smtClean="0">
                                  <a:latin typeface="Cambria Math" panose="02040503050406030204" pitchFamily="18" charset="0"/>
                                </a:rPr>
                                <m:t>𝑳</m:t>
                              </m:r>
                              <m:d>
                                <m:dPr>
                                  <m:ctrlPr>
                                    <a:rPr lang="en-US" b="1" i="1" smtClean="0">
                                      <a:latin typeface="Cambria Math" panose="02040503050406030204" pitchFamily="18" charset="0"/>
                                    </a:rPr>
                                  </m:ctrlPr>
                                </m:dPr>
                                <m:e>
                                  <m:r>
                                    <a:rPr lang="en-US" b="1" i="1" smtClean="0">
                                      <a:latin typeface="Cambria Math" panose="02040503050406030204" pitchFamily="18" charset="0"/>
                                    </a:rPr>
                                    <m:t>𝒑</m:t>
                                  </m:r>
                                </m:e>
                              </m:d>
                            </m:e>
                          </m:d>
                          <m:r>
                            <a:rPr lang="en-US" b="1" i="1" smtClean="0">
                              <a:latin typeface="Cambria Math" panose="02040503050406030204" pitchFamily="18" charset="0"/>
                            </a:rPr>
                            <m:t> </m:t>
                          </m:r>
                        </m:e>
                      </m:nary>
                      <m:r>
                        <a:rPr lang="en-US" i="1">
                          <a:solidFill>
                            <a:schemeClr val="bg2">
                              <a:lumMod val="75000"/>
                            </a:schemeClr>
                          </a:solidFill>
                          <a:latin typeface="Cambria Math" panose="02040503050406030204" pitchFamily="18" charset="0"/>
                        </a:rPr>
                        <m:t>+</m:t>
                      </m:r>
                      <m:nary>
                        <m:naryPr>
                          <m:chr m:val="∑"/>
                          <m:supHide m:val="on"/>
                          <m:ctrlPr>
                            <a:rPr lang="en-US" i="1">
                              <a:solidFill>
                                <a:schemeClr val="bg2">
                                  <a:lumMod val="75000"/>
                                </a:schemeClr>
                              </a:solidFill>
                              <a:latin typeface="Cambria Math" panose="02040503050406030204" pitchFamily="18" charset="0"/>
                            </a:rPr>
                          </m:ctrlPr>
                        </m:naryPr>
                        <m:sub>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𝑞</m:t>
                          </m:r>
                        </m:sub>
                        <m:sup/>
                        <m:e>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𝐶</m:t>
                              </m:r>
                            </m:e>
                            <m:sub>
                              <m:r>
                                <a:rPr lang="en-US" i="1">
                                  <a:solidFill>
                                    <a:schemeClr val="bg2">
                                      <a:lumMod val="75000"/>
                                    </a:schemeClr>
                                  </a:solidFill>
                                  <a:latin typeface="Cambria Math" panose="02040503050406030204" pitchFamily="18" charset="0"/>
                                </a:rPr>
                                <m:t>𝑖</m:t>
                              </m:r>
                            </m:sub>
                          </m:sSub>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𝑞</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d>
                            <m:dPr>
                              <m:ctrlPr>
                                <a:rPr lang="en-US" i="1">
                                  <a:solidFill>
                                    <a:schemeClr val="bg2">
                                      <a:lumMod val="75000"/>
                                    </a:schemeClr>
                                  </a:solidFill>
                                  <a:latin typeface="Cambria Math" panose="02040503050406030204" pitchFamily="18" charset="0"/>
                                </a:rPr>
                              </m:ctrlPr>
                            </m:dPr>
                            <m:e>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r>
                                <a:rPr lang="en-US" i="1">
                                  <a:solidFill>
                                    <a:schemeClr val="bg2">
                                      <a:lumMod val="75000"/>
                                    </a:schemeClr>
                                  </a:solidFill>
                                  <a:latin typeface="Cambria Math" panose="02040503050406030204" pitchFamily="18" charset="0"/>
                                </a:rPr>
                                <m:t>(</m:t>
                              </m:r>
                              <m:r>
                                <m:rPr>
                                  <m:sty m:val="p"/>
                                </m:rPr>
                                <a:rPr lang="en-US" altLang="zh-CN" i="1">
                                  <a:solidFill>
                                    <a:schemeClr val="bg2">
                                      <a:lumMod val="75000"/>
                                    </a:schemeClr>
                                  </a:solidFill>
                                  <a:latin typeface="Cambria Math" panose="02040503050406030204" pitchFamily="18" charset="0"/>
                                </a:rPr>
                                <m:t>q</m:t>
                              </m:r>
                            </m:e>
                          </m:d>
                          <m:r>
                            <a:rPr lang="en-US" altLang="zh-CN" i="1">
                              <a:solidFill>
                                <a:schemeClr val="bg2">
                                  <a:lumMod val="75000"/>
                                </a:schemeClr>
                              </a:solidFill>
                              <a:latin typeface="Cambria Math" panose="02040503050406030204" pitchFamily="18" charset="0"/>
                            </a:rPr>
                            <m:t>)</m:t>
                          </m:r>
                        </m:e>
                      </m:nary>
                    </m:oMath>
                  </m:oMathPara>
                </a14:m>
                <a:endParaRPr lang="en-US" dirty="0"/>
              </a:p>
            </p:txBody>
          </p:sp>
        </mc:Choice>
        <mc:Fallback xmlns="">
          <p:sp>
            <p:nvSpPr>
              <p:cNvPr id="29" name="Content Placeholder 2">
                <a:extLst>
                  <a:ext uri="{FF2B5EF4-FFF2-40B4-BE49-F238E27FC236}">
                    <a16:creationId xmlns:a16="http://schemas.microsoft.com/office/drawing/2014/main" id="{1C951C48-7B8B-4DDC-A940-FB8912F96B5F}"/>
                  </a:ext>
                </a:extLst>
              </p:cNvPr>
              <p:cNvSpPr txBox="1">
                <a:spLocks noRot="1" noChangeAspect="1" noMove="1" noResize="1" noEditPoints="1" noAdjustHandles="1" noChangeArrowheads="1" noChangeShapeType="1" noTextEdit="1"/>
              </p:cNvSpPr>
              <p:nvPr/>
            </p:nvSpPr>
            <p:spPr>
              <a:xfrm>
                <a:off x="-1081642" y="1523967"/>
                <a:ext cx="10515600" cy="17176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430889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Interaction Penalty</a:t>
            </a:r>
          </a:p>
        </p:txBody>
      </p:sp>
      <p:sp>
        <p:nvSpPr>
          <p:cNvPr id="4" name="TextBox 3">
            <a:extLst>
              <a:ext uri="{FF2B5EF4-FFF2-40B4-BE49-F238E27FC236}">
                <a16:creationId xmlns:a16="http://schemas.microsoft.com/office/drawing/2014/main" id="{38341D85-E6E4-4C73-85CE-9EABE94F1D7B}"/>
              </a:ext>
            </a:extLst>
          </p:cNvPr>
          <p:cNvSpPr txBox="1"/>
          <p:nvPr/>
        </p:nvSpPr>
        <p:spPr>
          <a:xfrm>
            <a:off x="1671639" y="2660223"/>
            <a:ext cx="2351926" cy="584775"/>
          </a:xfrm>
          <a:prstGeom prst="rect">
            <a:avLst/>
          </a:prstGeom>
          <a:noFill/>
        </p:spPr>
        <p:txBody>
          <a:bodyPr wrap="none" rtlCol="0">
            <a:spAutoFit/>
          </a:bodyPr>
          <a:lstStyle/>
          <a:p>
            <a:r>
              <a:rPr lang="en-US" sz="3200" b="1" dirty="0"/>
              <a:t>Data Penalty</a:t>
            </a:r>
          </a:p>
        </p:txBody>
      </p:sp>
      <p:sp>
        <p:nvSpPr>
          <p:cNvPr id="5" name="TextBox 4">
            <a:extLst>
              <a:ext uri="{FF2B5EF4-FFF2-40B4-BE49-F238E27FC236}">
                <a16:creationId xmlns:a16="http://schemas.microsoft.com/office/drawing/2014/main" id="{345E205A-BB5F-4AFF-B07D-736D081B8377}"/>
              </a:ext>
            </a:extLst>
          </p:cNvPr>
          <p:cNvSpPr txBox="1"/>
          <p:nvPr/>
        </p:nvSpPr>
        <p:spPr>
          <a:xfrm>
            <a:off x="1671639" y="3429000"/>
            <a:ext cx="2364493" cy="1200329"/>
          </a:xfrm>
          <a:prstGeom prst="rect">
            <a:avLst/>
          </a:prstGeom>
          <a:noFill/>
        </p:spPr>
        <p:txBody>
          <a:bodyPr wrap="none" rtlCol="0">
            <a:spAutoFit/>
          </a:bodyPr>
          <a:lstStyle/>
          <a:p>
            <a:r>
              <a:rPr lang="en-US" sz="2400" b="1" dirty="0"/>
              <a:t>Designated Color</a:t>
            </a:r>
          </a:p>
          <a:p>
            <a:r>
              <a:rPr lang="en-US" altLang="zh-CN" sz="2400" b="1" dirty="0" err="1"/>
              <a:t>Luminace</a:t>
            </a:r>
            <a:endParaRPr lang="en-US" altLang="zh-CN" sz="2400" b="1" dirty="0"/>
          </a:p>
          <a:p>
            <a:r>
              <a:rPr lang="en-US" altLang="zh-CN" sz="2400" b="1" dirty="0"/>
              <a:t>Likelihood </a:t>
            </a:r>
            <a:endParaRPr lang="en-US" sz="2400" b="1" dirty="0"/>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BAFD78-715E-4962-AD2C-BCA07680F20E}"/>
                  </a:ext>
                </a:extLst>
              </p:cNvPr>
              <p:cNvSpPr txBox="1">
                <a:spLocks/>
              </p:cNvSpPr>
              <p:nvPr/>
            </p:nvSpPr>
            <p:spPr>
              <a:xfrm>
                <a:off x="-1121719" y="1590838"/>
                <a:ext cx="10515600" cy="171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2">
                              <a:lumMod val="75000"/>
                            </a:schemeClr>
                          </a:solidFill>
                          <a:latin typeface="Cambria Math" panose="02040503050406030204" pitchFamily="18" charset="0"/>
                        </a:rPr>
                        <m:t>𝐶</m:t>
                      </m:r>
                      <m:d>
                        <m:dPr>
                          <m:ctrlPr>
                            <a:rPr lang="en-US" i="1" smtClean="0">
                              <a:solidFill>
                                <a:schemeClr val="bg2">
                                  <a:lumMod val="75000"/>
                                </a:schemeClr>
                              </a:solidFill>
                              <a:latin typeface="Cambria Math" panose="02040503050406030204" pitchFamily="18" charset="0"/>
                            </a:rPr>
                          </m:ctrlPr>
                        </m:dPr>
                        <m:e>
                          <m:r>
                            <a:rPr lang="en-US" i="1" smtClean="0">
                              <a:solidFill>
                                <a:schemeClr val="bg2">
                                  <a:lumMod val="75000"/>
                                </a:schemeClr>
                              </a:solidFill>
                              <a:latin typeface="Cambria Math" panose="02040503050406030204" pitchFamily="18" charset="0"/>
                            </a:rPr>
                            <m:t>𝑙</m:t>
                          </m:r>
                        </m:e>
                      </m:d>
                      <m:r>
                        <a:rPr lang="en-US" i="1" smtClean="0">
                          <a:solidFill>
                            <a:schemeClr val="bg2">
                              <a:lumMod val="75000"/>
                            </a:schemeClr>
                          </a:solidFill>
                          <a:latin typeface="Cambria Math" panose="02040503050406030204" pitchFamily="18" charset="0"/>
                        </a:rPr>
                        <m:t>= </m:t>
                      </m:r>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𝒑</m:t>
                          </m:r>
                        </m:sub>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𝒅</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𝒑</m:t>
                              </m:r>
                              <m:r>
                                <a:rPr lang="en-US" b="1" i="1" smtClean="0">
                                  <a:latin typeface="Cambria Math" panose="02040503050406030204" pitchFamily="18" charset="0"/>
                                </a:rPr>
                                <m:t>, </m:t>
                              </m:r>
                              <m:r>
                                <a:rPr lang="en-US" b="1" i="1" smtClean="0">
                                  <a:latin typeface="Cambria Math" panose="02040503050406030204" pitchFamily="18" charset="0"/>
                                </a:rPr>
                                <m:t>𝑳</m:t>
                              </m:r>
                              <m:d>
                                <m:dPr>
                                  <m:ctrlPr>
                                    <a:rPr lang="en-US" b="1" i="1" smtClean="0">
                                      <a:latin typeface="Cambria Math" panose="02040503050406030204" pitchFamily="18" charset="0"/>
                                    </a:rPr>
                                  </m:ctrlPr>
                                </m:dPr>
                                <m:e>
                                  <m:r>
                                    <a:rPr lang="en-US" b="1" i="1" smtClean="0">
                                      <a:latin typeface="Cambria Math" panose="02040503050406030204" pitchFamily="18" charset="0"/>
                                    </a:rPr>
                                    <m:t>𝒑</m:t>
                                  </m:r>
                                </m:e>
                              </m:d>
                            </m:e>
                          </m:d>
                          <m:r>
                            <a:rPr lang="en-US" b="1" i="1" smtClean="0">
                              <a:latin typeface="Cambria Math" panose="02040503050406030204" pitchFamily="18" charset="0"/>
                            </a:rPr>
                            <m:t> </m:t>
                          </m:r>
                        </m:e>
                      </m:nary>
                      <m:r>
                        <a:rPr lang="en-US" i="1">
                          <a:solidFill>
                            <a:schemeClr val="bg2">
                              <a:lumMod val="75000"/>
                            </a:schemeClr>
                          </a:solidFill>
                          <a:latin typeface="Cambria Math" panose="02040503050406030204" pitchFamily="18" charset="0"/>
                        </a:rPr>
                        <m:t>+</m:t>
                      </m:r>
                      <m:nary>
                        <m:naryPr>
                          <m:chr m:val="∑"/>
                          <m:supHide m:val="on"/>
                          <m:ctrlPr>
                            <a:rPr lang="en-US" i="1">
                              <a:solidFill>
                                <a:schemeClr val="bg2">
                                  <a:lumMod val="75000"/>
                                </a:schemeClr>
                              </a:solidFill>
                              <a:latin typeface="Cambria Math" panose="02040503050406030204" pitchFamily="18" charset="0"/>
                            </a:rPr>
                          </m:ctrlPr>
                        </m:naryPr>
                        <m:sub>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𝑞</m:t>
                          </m:r>
                        </m:sub>
                        <m:sup/>
                        <m:e>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𝐶</m:t>
                              </m:r>
                            </m:e>
                            <m:sub>
                              <m:r>
                                <a:rPr lang="en-US" i="1">
                                  <a:solidFill>
                                    <a:schemeClr val="bg2">
                                      <a:lumMod val="75000"/>
                                    </a:schemeClr>
                                  </a:solidFill>
                                  <a:latin typeface="Cambria Math" panose="02040503050406030204" pitchFamily="18" charset="0"/>
                                </a:rPr>
                                <m:t>𝑖</m:t>
                              </m:r>
                            </m:sub>
                          </m:sSub>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𝑞</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d>
                            <m:dPr>
                              <m:ctrlPr>
                                <a:rPr lang="en-US" i="1">
                                  <a:solidFill>
                                    <a:schemeClr val="bg2">
                                      <a:lumMod val="75000"/>
                                    </a:schemeClr>
                                  </a:solidFill>
                                  <a:latin typeface="Cambria Math" panose="02040503050406030204" pitchFamily="18" charset="0"/>
                                </a:rPr>
                              </m:ctrlPr>
                            </m:dPr>
                            <m:e>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r>
                                <a:rPr lang="en-US" i="1">
                                  <a:solidFill>
                                    <a:schemeClr val="bg2">
                                      <a:lumMod val="75000"/>
                                    </a:schemeClr>
                                  </a:solidFill>
                                  <a:latin typeface="Cambria Math" panose="02040503050406030204" pitchFamily="18" charset="0"/>
                                </a:rPr>
                                <m:t>(</m:t>
                              </m:r>
                              <m:r>
                                <m:rPr>
                                  <m:sty m:val="p"/>
                                </m:rPr>
                                <a:rPr lang="en-US" altLang="zh-CN" i="1">
                                  <a:solidFill>
                                    <a:schemeClr val="bg2">
                                      <a:lumMod val="75000"/>
                                    </a:schemeClr>
                                  </a:solidFill>
                                  <a:latin typeface="Cambria Math" panose="02040503050406030204" pitchFamily="18" charset="0"/>
                                </a:rPr>
                                <m:t>q</m:t>
                              </m:r>
                            </m:e>
                          </m:d>
                          <m:r>
                            <a:rPr lang="en-US" altLang="zh-CN" i="1">
                              <a:solidFill>
                                <a:schemeClr val="bg2">
                                  <a:lumMod val="75000"/>
                                </a:schemeClr>
                              </a:solidFill>
                              <a:latin typeface="Cambria Math" panose="02040503050406030204" pitchFamily="18" charset="0"/>
                            </a:rPr>
                            <m:t>)</m:t>
                          </m:r>
                        </m:e>
                      </m:nary>
                    </m:oMath>
                  </m:oMathPara>
                </a14:m>
                <a:endParaRPr lang="en-US" dirty="0"/>
              </a:p>
            </p:txBody>
          </p:sp>
        </mc:Choice>
        <mc:Fallback xmlns="">
          <p:sp>
            <p:nvSpPr>
              <p:cNvPr id="29" name="Content Placeholder 2">
                <a:extLst>
                  <a:ext uri="{FF2B5EF4-FFF2-40B4-BE49-F238E27FC236}">
                    <a16:creationId xmlns:a16="http://schemas.microsoft.com/office/drawing/2014/main" id="{55BAFD78-715E-4962-AD2C-BCA07680F20E}"/>
                  </a:ext>
                </a:extLst>
              </p:cNvPr>
              <p:cNvSpPr txBox="1">
                <a:spLocks noRot="1" noChangeAspect="1" noMove="1" noResize="1" noEditPoints="1" noAdjustHandles="1" noChangeArrowheads="1" noChangeShapeType="1" noTextEdit="1"/>
              </p:cNvSpPr>
              <p:nvPr/>
            </p:nvSpPr>
            <p:spPr>
              <a:xfrm>
                <a:off x="-1121719" y="1590838"/>
                <a:ext cx="10515600" cy="1717675"/>
              </a:xfrm>
              <a:prstGeom prst="rect">
                <a:avLst/>
              </a:prstGeom>
              <a:blipFill>
                <a:blip r:embed="rId3"/>
                <a:stretch>
                  <a:fillRect/>
                </a:stretch>
              </a:blipFill>
            </p:spPr>
            <p:txBody>
              <a:bodyPr/>
              <a:lstStyle/>
              <a:p>
                <a:r>
                  <a:rPr lang="en-US">
                    <a:noFill/>
                  </a:rPr>
                  <a:t> </a:t>
                </a:r>
              </a:p>
            </p:txBody>
          </p:sp>
        </mc:Fallback>
      </mc:AlternateContent>
      <p:cxnSp>
        <p:nvCxnSpPr>
          <p:cNvPr id="32" name="Straight Arrow Connector 31">
            <a:extLst>
              <a:ext uri="{FF2B5EF4-FFF2-40B4-BE49-F238E27FC236}">
                <a16:creationId xmlns:a16="http://schemas.microsoft.com/office/drawing/2014/main" id="{7659E488-7E14-450B-AE4D-59066FFD5122}"/>
              </a:ext>
            </a:extLst>
          </p:cNvPr>
          <p:cNvCxnSpPr/>
          <p:nvPr/>
        </p:nvCxnSpPr>
        <p:spPr>
          <a:xfrm flipV="1">
            <a:off x="4848225" y="3562350"/>
            <a:ext cx="0" cy="209550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8CA0D146-8569-4713-9CB2-B85A1F46BCDA}"/>
              </a:ext>
            </a:extLst>
          </p:cNvPr>
          <p:cNvCxnSpPr>
            <a:cxnSpLocks/>
          </p:cNvCxnSpPr>
          <p:nvPr/>
        </p:nvCxnSpPr>
        <p:spPr>
          <a:xfrm>
            <a:off x="4781550" y="5581650"/>
            <a:ext cx="2495550"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DC9C5CF4-DFB3-4B44-BAD7-DB4021DA0E29}"/>
              </a:ext>
            </a:extLst>
          </p:cNvPr>
          <p:cNvSpPr/>
          <p:nvPr/>
        </p:nvSpPr>
        <p:spPr>
          <a:xfrm>
            <a:off x="4964823" y="4581529"/>
            <a:ext cx="190497" cy="100012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7E8D315E-BE84-4E32-AFFE-BEE1C04B6BAA}"/>
              </a:ext>
            </a:extLst>
          </p:cNvPr>
          <p:cNvSpPr/>
          <p:nvPr/>
        </p:nvSpPr>
        <p:spPr>
          <a:xfrm>
            <a:off x="5217062" y="4781551"/>
            <a:ext cx="190497" cy="8000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C47EE4F-2BAB-4DEA-B6D1-CF8E12C18E73}"/>
              </a:ext>
            </a:extLst>
          </p:cNvPr>
          <p:cNvSpPr/>
          <p:nvPr/>
        </p:nvSpPr>
        <p:spPr>
          <a:xfrm>
            <a:off x="5469302" y="4038604"/>
            <a:ext cx="190496" cy="154304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A31361A1-5FD1-480E-8262-A2E988486377}"/>
              </a:ext>
            </a:extLst>
          </p:cNvPr>
          <p:cNvSpPr/>
          <p:nvPr/>
        </p:nvSpPr>
        <p:spPr>
          <a:xfrm>
            <a:off x="5773934" y="4210050"/>
            <a:ext cx="199813" cy="140025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FFD8866-732A-4A52-8C68-82DCFB73FE9C}"/>
              </a:ext>
            </a:extLst>
          </p:cNvPr>
          <p:cNvSpPr/>
          <p:nvPr/>
        </p:nvSpPr>
        <p:spPr>
          <a:xfrm>
            <a:off x="4964658" y="5047930"/>
            <a:ext cx="190497" cy="533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627E74E-C412-4E2E-999C-8BFE8F41F21E}"/>
              </a:ext>
            </a:extLst>
          </p:cNvPr>
          <p:cNvSpPr/>
          <p:nvPr/>
        </p:nvSpPr>
        <p:spPr>
          <a:xfrm>
            <a:off x="5221833" y="5153028"/>
            <a:ext cx="190497" cy="4381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6CEBE631-8D62-49BB-8ED2-7683245F7BC0}"/>
              </a:ext>
            </a:extLst>
          </p:cNvPr>
          <p:cNvSpPr/>
          <p:nvPr/>
        </p:nvSpPr>
        <p:spPr>
          <a:xfrm>
            <a:off x="5469301" y="5327813"/>
            <a:ext cx="190497" cy="25383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54207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Interaction Penalty</a:t>
            </a:r>
          </a:p>
        </p:txBody>
      </p:sp>
      <p:sp>
        <p:nvSpPr>
          <p:cNvPr id="4" name="TextBox 3">
            <a:extLst>
              <a:ext uri="{FF2B5EF4-FFF2-40B4-BE49-F238E27FC236}">
                <a16:creationId xmlns:a16="http://schemas.microsoft.com/office/drawing/2014/main" id="{38341D85-E6E4-4C73-85CE-9EABE94F1D7B}"/>
              </a:ext>
            </a:extLst>
          </p:cNvPr>
          <p:cNvSpPr txBox="1"/>
          <p:nvPr/>
        </p:nvSpPr>
        <p:spPr>
          <a:xfrm>
            <a:off x="1671639" y="2660223"/>
            <a:ext cx="2351926" cy="584775"/>
          </a:xfrm>
          <a:prstGeom prst="rect">
            <a:avLst/>
          </a:prstGeom>
          <a:noFill/>
        </p:spPr>
        <p:txBody>
          <a:bodyPr wrap="none" rtlCol="0">
            <a:spAutoFit/>
          </a:bodyPr>
          <a:lstStyle/>
          <a:p>
            <a:r>
              <a:rPr lang="en-US" sz="3200" b="1" dirty="0"/>
              <a:t>Data Penalty</a:t>
            </a:r>
          </a:p>
        </p:txBody>
      </p:sp>
      <p:sp>
        <p:nvSpPr>
          <p:cNvPr id="5" name="TextBox 4">
            <a:extLst>
              <a:ext uri="{FF2B5EF4-FFF2-40B4-BE49-F238E27FC236}">
                <a16:creationId xmlns:a16="http://schemas.microsoft.com/office/drawing/2014/main" id="{345E205A-BB5F-4AFF-B07D-736D081B8377}"/>
              </a:ext>
            </a:extLst>
          </p:cNvPr>
          <p:cNvSpPr txBox="1"/>
          <p:nvPr/>
        </p:nvSpPr>
        <p:spPr>
          <a:xfrm>
            <a:off x="1671639" y="3429000"/>
            <a:ext cx="2364493" cy="1938992"/>
          </a:xfrm>
          <a:prstGeom prst="rect">
            <a:avLst/>
          </a:prstGeom>
          <a:noFill/>
        </p:spPr>
        <p:txBody>
          <a:bodyPr wrap="none" rtlCol="0">
            <a:spAutoFit/>
          </a:bodyPr>
          <a:lstStyle/>
          <a:p>
            <a:r>
              <a:rPr lang="en-US" sz="2400" b="1" dirty="0"/>
              <a:t>Designated Color</a:t>
            </a:r>
          </a:p>
          <a:p>
            <a:r>
              <a:rPr lang="en-US" altLang="zh-CN" sz="2400" b="1" dirty="0" err="1"/>
              <a:t>Luminace</a:t>
            </a:r>
            <a:endParaRPr lang="en-US" altLang="zh-CN" sz="2400" b="1" dirty="0"/>
          </a:p>
          <a:p>
            <a:r>
              <a:rPr lang="en-US" altLang="zh-CN" sz="2400" b="1" dirty="0"/>
              <a:t>Likelihood </a:t>
            </a:r>
          </a:p>
          <a:p>
            <a:r>
              <a:rPr lang="en-US" sz="2400" b="1" dirty="0"/>
              <a:t>Eraser</a:t>
            </a:r>
          </a:p>
          <a:p>
            <a:r>
              <a:rPr lang="en-US" sz="2400" b="1" dirty="0"/>
              <a:t>…</a:t>
            </a:r>
          </a:p>
        </p:txBody>
      </p:sp>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BAFD78-715E-4962-AD2C-BCA07680F20E}"/>
                  </a:ext>
                </a:extLst>
              </p:cNvPr>
              <p:cNvSpPr txBox="1">
                <a:spLocks/>
              </p:cNvSpPr>
              <p:nvPr/>
            </p:nvSpPr>
            <p:spPr>
              <a:xfrm>
                <a:off x="-1121719" y="1590838"/>
                <a:ext cx="10515600" cy="171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2">
                              <a:lumMod val="75000"/>
                            </a:schemeClr>
                          </a:solidFill>
                          <a:latin typeface="Cambria Math" panose="02040503050406030204" pitchFamily="18" charset="0"/>
                        </a:rPr>
                        <m:t>𝐶</m:t>
                      </m:r>
                      <m:d>
                        <m:dPr>
                          <m:ctrlPr>
                            <a:rPr lang="en-US" i="1" smtClean="0">
                              <a:solidFill>
                                <a:schemeClr val="bg2">
                                  <a:lumMod val="75000"/>
                                </a:schemeClr>
                              </a:solidFill>
                              <a:latin typeface="Cambria Math" panose="02040503050406030204" pitchFamily="18" charset="0"/>
                            </a:rPr>
                          </m:ctrlPr>
                        </m:dPr>
                        <m:e>
                          <m:r>
                            <a:rPr lang="en-US" i="1" smtClean="0">
                              <a:solidFill>
                                <a:schemeClr val="bg2">
                                  <a:lumMod val="75000"/>
                                </a:schemeClr>
                              </a:solidFill>
                              <a:latin typeface="Cambria Math" panose="02040503050406030204" pitchFamily="18" charset="0"/>
                            </a:rPr>
                            <m:t>𝑙</m:t>
                          </m:r>
                        </m:e>
                      </m:d>
                      <m:r>
                        <a:rPr lang="en-US" i="1" smtClean="0">
                          <a:solidFill>
                            <a:schemeClr val="bg2">
                              <a:lumMod val="75000"/>
                            </a:schemeClr>
                          </a:solidFill>
                          <a:latin typeface="Cambria Math" panose="02040503050406030204" pitchFamily="18" charset="0"/>
                        </a:rPr>
                        <m:t>= </m:t>
                      </m:r>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𝒑</m:t>
                          </m:r>
                        </m:sub>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𝒅</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𝒑</m:t>
                              </m:r>
                              <m:r>
                                <a:rPr lang="en-US" b="1" i="1" smtClean="0">
                                  <a:latin typeface="Cambria Math" panose="02040503050406030204" pitchFamily="18" charset="0"/>
                                </a:rPr>
                                <m:t>, </m:t>
                              </m:r>
                              <m:r>
                                <a:rPr lang="en-US" b="1" i="1" smtClean="0">
                                  <a:latin typeface="Cambria Math" panose="02040503050406030204" pitchFamily="18" charset="0"/>
                                </a:rPr>
                                <m:t>𝑳</m:t>
                              </m:r>
                              <m:d>
                                <m:dPr>
                                  <m:ctrlPr>
                                    <a:rPr lang="en-US" b="1" i="1" smtClean="0">
                                      <a:latin typeface="Cambria Math" panose="02040503050406030204" pitchFamily="18" charset="0"/>
                                    </a:rPr>
                                  </m:ctrlPr>
                                </m:dPr>
                                <m:e>
                                  <m:r>
                                    <a:rPr lang="en-US" b="1" i="1" smtClean="0">
                                      <a:latin typeface="Cambria Math" panose="02040503050406030204" pitchFamily="18" charset="0"/>
                                    </a:rPr>
                                    <m:t>𝒑</m:t>
                                  </m:r>
                                </m:e>
                              </m:d>
                            </m:e>
                          </m:d>
                          <m:r>
                            <a:rPr lang="en-US" b="1" i="1" smtClean="0">
                              <a:latin typeface="Cambria Math" panose="02040503050406030204" pitchFamily="18" charset="0"/>
                            </a:rPr>
                            <m:t> </m:t>
                          </m:r>
                        </m:e>
                      </m:nary>
                      <m:r>
                        <a:rPr lang="en-US" i="1">
                          <a:solidFill>
                            <a:schemeClr val="bg2">
                              <a:lumMod val="75000"/>
                            </a:schemeClr>
                          </a:solidFill>
                          <a:latin typeface="Cambria Math" panose="02040503050406030204" pitchFamily="18" charset="0"/>
                        </a:rPr>
                        <m:t>+</m:t>
                      </m:r>
                      <m:nary>
                        <m:naryPr>
                          <m:chr m:val="∑"/>
                          <m:supHide m:val="on"/>
                          <m:ctrlPr>
                            <a:rPr lang="en-US" i="1">
                              <a:solidFill>
                                <a:schemeClr val="bg2">
                                  <a:lumMod val="75000"/>
                                </a:schemeClr>
                              </a:solidFill>
                              <a:latin typeface="Cambria Math" panose="02040503050406030204" pitchFamily="18" charset="0"/>
                            </a:rPr>
                          </m:ctrlPr>
                        </m:naryPr>
                        <m:sub>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𝑞</m:t>
                          </m:r>
                        </m:sub>
                        <m:sup/>
                        <m:e>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𝐶</m:t>
                              </m:r>
                            </m:e>
                            <m:sub>
                              <m:r>
                                <a:rPr lang="en-US" i="1">
                                  <a:solidFill>
                                    <a:schemeClr val="bg2">
                                      <a:lumMod val="75000"/>
                                    </a:schemeClr>
                                  </a:solidFill>
                                  <a:latin typeface="Cambria Math" panose="02040503050406030204" pitchFamily="18" charset="0"/>
                                </a:rPr>
                                <m:t>𝑖</m:t>
                              </m:r>
                            </m:sub>
                          </m:sSub>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𝑞</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d>
                            <m:dPr>
                              <m:ctrlPr>
                                <a:rPr lang="en-US" i="1">
                                  <a:solidFill>
                                    <a:schemeClr val="bg2">
                                      <a:lumMod val="75000"/>
                                    </a:schemeClr>
                                  </a:solidFill>
                                  <a:latin typeface="Cambria Math" panose="02040503050406030204" pitchFamily="18" charset="0"/>
                                </a:rPr>
                              </m:ctrlPr>
                            </m:dPr>
                            <m:e>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r>
                                <a:rPr lang="en-US" i="1">
                                  <a:solidFill>
                                    <a:schemeClr val="bg2">
                                      <a:lumMod val="75000"/>
                                    </a:schemeClr>
                                  </a:solidFill>
                                  <a:latin typeface="Cambria Math" panose="02040503050406030204" pitchFamily="18" charset="0"/>
                                </a:rPr>
                                <m:t>(</m:t>
                              </m:r>
                              <m:r>
                                <m:rPr>
                                  <m:sty m:val="p"/>
                                </m:rPr>
                                <a:rPr lang="en-US" altLang="zh-CN" i="1">
                                  <a:solidFill>
                                    <a:schemeClr val="bg2">
                                      <a:lumMod val="75000"/>
                                    </a:schemeClr>
                                  </a:solidFill>
                                  <a:latin typeface="Cambria Math" panose="02040503050406030204" pitchFamily="18" charset="0"/>
                                </a:rPr>
                                <m:t>q</m:t>
                              </m:r>
                            </m:e>
                          </m:d>
                          <m:r>
                            <a:rPr lang="en-US" altLang="zh-CN" i="1">
                              <a:solidFill>
                                <a:schemeClr val="bg2">
                                  <a:lumMod val="75000"/>
                                </a:schemeClr>
                              </a:solidFill>
                              <a:latin typeface="Cambria Math" panose="02040503050406030204" pitchFamily="18" charset="0"/>
                            </a:rPr>
                            <m:t>)</m:t>
                          </m:r>
                        </m:e>
                      </m:nary>
                    </m:oMath>
                  </m:oMathPara>
                </a14:m>
                <a:endParaRPr lang="en-US" dirty="0"/>
              </a:p>
            </p:txBody>
          </p:sp>
        </mc:Choice>
        <mc:Fallback xmlns="">
          <p:sp>
            <p:nvSpPr>
              <p:cNvPr id="29" name="Content Placeholder 2">
                <a:extLst>
                  <a:ext uri="{FF2B5EF4-FFF2-40B4-BE49-F238E27FC236}">
                    <a16:creationId xmlns:a16="http://schemas.microsoft.com/office/drawing/2014/main" id="{55BAFD78-715E-4962-AD2C-BCA07680F20E}"/>
                  </a:ext>
                </a:extLst>
              </p:cNvPr>
              <p:cNvSpPr txBox="1">
                <a:spLocks noRot="1" noChangeAspect="1" noMove="1" noResize="1" noEditPoints="1" noAdjustHandles="1" noChangeArrowheads="1" noChangeShapeType="1" noTextEdit="1"/>
              </p:cNvSpPr>
              <p:nvPr/>
            </p:nvSpPr>
            <p:spPr>
              <a:xfrm>
                <a:off x="-1121719" y="1590838"/>
                <a:ext cx="10515600" cy="171767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61569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Interaction Penalty</a:t>
            </a:r>
          </a:p>
        </p:txBody>
      </p:sp>
      <p:sp>
        <p:nvSpPr>
          <p:cNvPr id="4" name="TextBox 3">
            <a:extLst>
              <a:ext uri="{FF2B5EF4-FFF2-40B4-BE49-F238E27FC236}">
                <a16:creationId xmlns:a16="http://schemas.microsoft.com/office/drawing/2014/main" id="{38341D85-E6E4-4C73-85CE-9EABE94F1D7B}"/>
              </a:ext>
            </a:extLst>
          </p:cNvPr>
          <p:cNvSpPr txBox="1"/>
          <p:nvPr/>
        </p:nvSpPr>
        <p:spPr>
          <a:xfrm>
            <a:off x="4243389" y="2723738"/>
            <a:ext cx="2491195" cy="584775"/>
          </a:xfrm>
          <a:prstGeom prst="rect">
            <a:avLst/>
          </a:prstGeom>
          <a:noFill/>
        </p:spPr>
        <p:txBody>
          <a:bodyPr wrap="none" rtlCol="0">
            <a:spAutoFit/>
          </a:bodyPr>
          <a:lstStyle/>
          <a:p>
            <a:r>
              <a:rPr lang="en-US" sz="3200" b="1" dirty="0"/>
              <a:t>Seam Penalty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E205A-BB5F-4AFF-B07D-736D081B8377}"/>
                  </a:ext>
                </a:extLst>
              </p:cNvPr>
              <p:cNvSpPr txBox="1"/>
              <p:nvPr/>
            </p:nvSpPr>
            <p:spPr>
              <a:xfrm>
                <a:off x="1060509" y="4095750"/>
                <a:ext cx="8333372" cy="1750351"/>
              </a:xfrm>
              <a:prstGeom prst="rect">
                <a:avLst/>
              </a:prstGeom>
              <a:noFill/>
            </p:spPr>
            <p:txBody>
              <a:bodyPr wrap="none" rtlCol="0">
                <a:spAutoFit/>
              </a:bodyPr>
              <a:lstStyle/>
              <a:p>
                <a:r>
                  <a:rPr lang="en-US" sz="2400" b="1" dirty="0"/>
                  <a:t>Match Colors: </a:t>
                </a:r>
                <a14:m>
                  <m:oMath xmlns:m="http://schemas.openxmlformats.org/officeDocument/2006/math">
                    <m:d>
                      <m:dPr>
                        <m:begChr m:val="|"/>
                        <m:endChr m:val="|"/>
                        <m:ctrlPr>
                          <a:rPr lang="en-US" sz="2400" b="1" i="1" smtClean="0">
                            <a:latin typeface="Cambria Math" panose="02040503050406030204" pitchFamily="18" charset="0"/>
                          </a:rPr>
                        </m:ctrlPr>
                      </m:dPr>
                      <m:e>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e>
                        </m:d>
                      </m:e>
                    </m:d>
                    <m:r>
                      <a:rPr lang="en-US" sz="2400" b="1" i="1" smtClean="0">
                        <a:latin typeface="Cambria Math" panose="02040503050406030204" pitchFamily="18" charset="0"/>
                      </a:rPr>
                      <m:t>+</m:t>
                    </m:r>
                    <m:d>
                      <m:dPr>
                        <m:begChr m:val="|"/>
                        <m:endChr m:val="|"/>
                        <m:ctrlPr>
                          <a:rPr lang="en-US" sz="2400" b="1" i="1">
                            <a:latin typeface="Cambria Math" panose="02040503050406030204" pitchFamily="18" charset="0"/>
                          </a:rPr>
                        </m:ctrlPr>
                      </m:dPr>
                      <m:e>
                        <m:d>
                          <m:dPr>
                            <m:begChr m:val="|"/>
                            <m:endChr m:val="|"/>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e>
                        </m:d>
                      </m:e>
                    </m:d>
                  </m:oMath>
                </a14:m>
                <a:endParaRPr lang="en-US" sz="2400" b="1" dirty="0"/>
              </a:p>
              <a:p>
                <a:r>
                  <a:rPr lang="en-US" sz="2400" b="1" dirty="0"/>
                  <a:t>Match Gradients</a:t>
                </a:r>
              </a:p>
              <a:p>
                <a:r>
                  <a:rPr lang="en-US" sz="2400" b="1" dirty="0"/>
                  <a:t>Match Colors &amp; Gradients</a:t>
                </a:r>
              </a:p>
              <a:p>
                <a:r>
                  <a:rPr lang="en-US" sz="2400" b="1" dirty="0"/>
                  <a:t>Match Colors &amp; Edges</a:t>
                </a:r>
              </a:p>
            </p:txBody>
          </p:sp>
        </mc:Choice>
        <mc:Fallback xmlns="">
          <p:sp>
            <p:nvSpPr>
              <p:cNvPr id="5" name="TextBox 4">
                <a:extLst>
                  <a:ext uri="{FF2B5EF4-FFF2-40B4-BE49-F238E27FC236}">
                    <a16:creationId xmlns:a16="http://schemas.microsoft.com/office/drawing/2014/main" id="{345E205A-BB5F-4AFF-B07D-736D081B8377}"/>
                  </a:ext>
                </a:extLst>
              </p:cNvPr>
              <p:cNvSpPr txBox="1">
                <a:spLocks noRot="1" noChangeAspect="1" noMove="1" noResize="1" noEditPoints="1" noAdjustHandles="1" noChangeArrowheads="1" noChangeShapeType="1" noTextEdit="1"/>
              </p:cNvSpPr>
              <p:nvPr/>
            </p:nvSpPr>
            <p:spPr>
              <a:xfrm>
                <a:off x="1060509" y="4095750"/>
                <a:ext cx="8333372" cy="1750351"/>
              </a:xfrm>
              <a:prstGeom prst="rect">
                <a:avLst/>
              </a:prstGeom>
              <a:blipFill>
                <a:blip r:embed="rId3"/>
                <a:stretch>
                  <a:fillRect l="-1170" b="-69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BAFD78-715E-4962-AD2C-BCA07680F20E}"/>
                  </a:ext>
                </a:extLst>
              </p:cNvPr>
              <p:cNvSpPr txBox="1">
                <a:spLocks/>
              </p:cNvSpPr>
              <p:nvPr/>
            </p:nvSpPr>
            <p:spPr>
              <a:xfrm>
                <a:off x="-1121719" y="1590838"/>
                <a:ext cx="10515600" cy="171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2">
                              <a:lumMod val="75000"/>
                            </a:schemeClr>
                          </a:solidFill>
                          <a:latin typeface="Cambria Math" panose="02040503050406030204" pitchFamily="18" charset="0"/>
                        </a:rPr>
                        <m:t>𝐶</m:t>
                      </m:r>
                      <m:d>
                        <m:dPr>
                          <m:ctrlPr>
                            <a:rPr lang="en-US" i="1" smtClean="0">
                              <a:solidFill>
                                <a:schemeClr val="bg2">
                                  <a:lumMod val="75000"/>
                                </a:schemeClr>
                              </a:solidFill>
                              <a:latin typeface="Cambria Math" panose="02040503050406030204" pitchFamily="18" charset="0"/>
                            </a:rPr>
                          </m:ctrlPr>
                        </m:dPr>
                        <m:e>
                          <m:r>
                            <a:rPr lang="en-US" i="1" smtClean="0">
                              <a:solidFill>
                                <a:schemeClr val="bg2">
                                  <a:lumMod val="75000"/>
                                </a:schemeClr>
                              </a:solidFill>
                              <a:latin typeface="Cambria Math" panose="02040503050406030204" pitchFamily="18" charset="0"/>
                            </a:rPr>
                            <m:t>𝑙</m:t>
                          </m:r>
                        </m:e>
                      </m:d>
                      <m:r>
                        <a:rPr lang="en-US" i="1" smtClean="0">
                          <a:solidFill>
                            <a:schemeClr val="bg2">
                              <a:lumMod val="75000"/>
                            </a:schemeClr>
                          </a:solidFill>
                          <a:latin typeface="Cambria Math" panose="02040503050406030204" pitchFamily="18" charset="0"/>
                        </a:rPr>
                        <m:t>= </m:t>
                      </m:r>
                      <m:nary>
                        <m:naryPr>
                          <m:chr m:val="∑"/>
                          <m:supHide m:val="on"/>
                          <m:ctrlPr>
                            <a:rPr lang="en-US" i="1" smtClean="0">
                              <a:solidFill>
                                <a:schemeClr val="bg2">
                                  <a:lumMod val="75000"/>
                                </a:schemeClr>
                              </a:solidFill>
                              <a:latin typeface="Cambria Math" panose="02040503050406030204" pitchFamily="18" charset="0"/>
                            </a:rPr>
                          </m:ctrlPr>
                        </m:naryPr>
                        <m:sub>
                          <m:r>
                            <m:rPr>
                              <m:brk m:alnAt="7"/>
                            </m:rPr>
                            <a:rPr lang="en-US" b="0" i="1" smtClean="0">
                              <a:solidFill>
                                <a:schemeClr val="bg2">
                                  <a:lumMod val="75000"/>
                                </a:schemeClr>
                              </a:solidFill>
                              <a:latin typeface="Cambria Math" panose="02040503050406030204" pitchFamily="18" charset="0"/>
                            </a:rPr>
                            <m:t>𝑝</m:t>
                          </m:r>
                        </m:sub>
                        <m:sup/>
                        <m:e>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𝐶</m:t>
                              </m:r>
                            </m:e>
                            <m:sub>
                              <m:r>
                                <a:rPr lang="en-US" b="0" i="1" smtClean="0">
                                  <a:solidFill>
                                    <a:schemeClr val="bg2">
                                      <a:lumMod val="75000"/>
                                    </a:schemeClr>
                                  </a:solidFill>
                                  <a:latin typeface="Cambria Math" panose="02040503050406030204" pitchFamily="18" charset="0"/>
                                </a:rPr>
                                <m:t>𝑑</m:t>
                              </m:r>
                            </m:sub>
                          </m:sSub>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𝑝</m:t>
                              </m:r>
                              <m:r>
                                <a:rPr lang="en-US" b="0" i="1" smtClean="0">
                                  <a:solidFill>
                                    <a:schemeClr val="bg2">
                                      <a:lumMod val="75000"/>
                                    </a:schemeClr>
                                  </a:solidFill>
                                  <a:latin typeface="Cambria Math" panose="02040503050406030204" pitchFamily="18" charset="0"/>
                                </a:rPr>
                                <m:t>, </m:t>
                              </m:r>
                              <m:r>
                                <a:rPr lang="en-US" b="0" i="1" smtClean="0">
                                  <a:solidFill>
                                    <a:schemeClr val="bg2">
                                      <a:lumMod val="75000"/>
                                    </a:schemeClr>
                                  </a:solidFill>
                                  <a:latin typeface="Cambria Math" panose="02040503050406030204" pitchFamily="18" charset="0"/>
                                </a:rPr>
                                <m:t>𝐿</m:t>
                              </m:r>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𝑝</m:t>
                                  </m:r>
                                </m:e>
                              </m:d>
                            </m:e>
                          </m:d>
                          <m:r>
                            <a:rPr lang="en-US" b="0" i="1" smtClean="0">
                              <a:solidFill>
                                <a:schemeClr val="bg2">
                                  <a:lumMod val="75000"/>
                                </a:schemeClr>
                              </a:solidFill>
                              <a:latin typeface="Cambria Math" panose="02040503050406030204" pitchFamily="18" charset="0"/>
                            </a:rPr>
                            <m:t> </m:t>
                          </m:r>
                        </m:e>
                      </m:nary>
                      <m:r>
                        <a:rPr lang="en-US" i="1">
                          <a:solidFill>
                            <a:schemeClr val="bg2">
                              <a:lumMod val="75000"/>
                            </a:schemeClr>
                          </a:solidFill>
                          <a:latin typeface="Cambria Math" panose="02040503050406030204" pitchFamily="18" charset="0"/>
                        </a:rPr>
                        <m:t>+</m:t>
                      </m:r>
                      <m:nary>
                        <m:naryPr>
                          <m:chr m:val="∑"/>
                          <m:supHide m:val="on"/>
                          <m:ctrlPr>
                            <a:rPr lang="en-US" b="1" i="1" smtClean="0">
                              <a:solidFill>
                                <a:schemeClr val="tx1"/>
                              </a:solidFill>
                              <a:latin typeface="Cambria Math" panose="02040503050406030204" pitchFamily="18" charset="0"/>
                            </a:rPr>
                          </m:ctrlPr>
                        </m:naryPr>
                        <m:sub>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𝒒</m:t>
                          </m:r>
                        </m:sub>
                        <m:sup/>
                        <m:e>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𝑪</m:t>
                              </m:r>
                            </m:e>
                            <m:sub>
                              <m:r>
                                <a:rPr lang="en-US" b="1" i="1">
                                  <a:solidFill>
                                    <a:schemeClr val="tx1"/>
                                  </a:solidFill>
                                  <a:latin typeface="Cambria Math" panose="02040503050406030204" pitchFamily="18" charset="0"/>
                                </a:rPr>
                                <m:t>𝒊</m:t>
                              </m:r>
                            </m:sub>
                          </m:sSub>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𝒒</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𝑳</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𝑳</m:t>
                              </m:r>
                              <m:r>
                                <a:rPr 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𝒒</m:t>
                              </m:r>
                            </m:e>
                          </m:d>
                          <m:r>
                            <a:rPr lang="en-US" altLang="zh-CN" b="1" i="1">
                              <a:solidFill>
                                <a:schemeClr val="tx1"/>
                              </a:solidFill>
                              <a:latin typeface="Cambria Math" panose="02040503050406030204" pitchFamily="18" charset="0"/>
                            </a:rPr>
                            <m:t>)</m:t>
                          </m:r>
                        </m:e>
                      </m:nary>
                    </m:oMath>
                  </m:oMathPara>
                </a14:m>
                <a:endParaRPr lang="en-US" b="1" dirty="0"/>
              </a:p>
            </p:txBody>
          </p:sp>
        </mc:Choice>
        <mc:Fallback xmlns="">
          <p:sp>
            <p:nvSpPr>
              <p:cNvPr id="29" name="Content Placeholder 2">
                <a:extLst>
                  <a:ext uri="{FF2B5EF4-FFF2-40B4-BE49-F238E27FC236}">
                    <a16:creationId xmlns:a16="http://schemas.microsoft.com/office/drawing/2014/main" id="{55BAFD78-715E-4962-AD2C-BCA07680F20E}"/>
                  </a:ext>
                </a:extLst>
              </p:cNvPr>
              <p:cNvSpPr txBox="1">
                <a:spLocks noRot="1" noChangeAspect="1" noMove="1" noResize="1" noEditPoints="1" noAdjustHandles="1" noChangeArrowheads="1" noChangeShapeType="1" noTextEdit="1"/>
              </p:cNvSpPr>
              <p:nvPr/>
            </p:nvSpPr>
            <p:spPr>
              <a:xfrm>
                <a:off x="-1121719" y="1590838"/>
                <a:ext cx="10515600" cy="17176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509338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Interaction Penalty</a:t>
            </a:r>
          </a:p>
        </p:txBody>
      </p:sp>
      <p:sp>
        <p:nvSpPr>
          <p:cNvPr id="4" name="TextBox 3">
            <a:extLst>
              <a:ext uri="{FF2B5EF4-FFF2-40B4-BE49-F238E27FC236}">
                <a16:creationId xmlns:a16="http://schemas.microsoft.com/office/drawing/2014/main" id="{38341D85-E6E4-4C73-85CE-9EABE94F1D7B}"/>
              </a:ext>
            </a:extLst>
          </p:cNvPr>
          <p:cNvSpPr txBox="1"/>
          <p:nvPr/>
        </p:nvSpPr>
        <p:spPr>
          <a:xfrm>
            <a:off x="622359" y="2871543"/>
            <a:ext cx="2491195" cy="584775"/>
          </a:xfrm>
          <a:prstGeom prst="rect">
            <a:avLst/>
          </a:prstGeom>
          <a:noFill/>
        </p:spPr>
        <p:txBody>
          <a:bodyPr wrap="none" rtlCol="0">
            <a:spAutoFit/>
          </a:bodyPr>
          <a:lstStyle/>
          <a:p>
            <a:r>
              <a:rPr lang="en-US" sz="3200" b="1" dirty="0"/>
              <a:t>Seam Penalty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E205A-BB5F-4AFF-B07D-736D081B8377}"/>
                  </a:ext>
                </a:extLst>
              </p:cNvPr>
              <p:cNvSpPr txBox="1"/>
              <p:nvPr/>
            </p:nvSpPr>
            <p:spPr>
              <a:xfrm>
                <a:off x="622359" y="3723679"/>
                <a:ext cx="8333372" cy="1750351"/>
              </a:xfrm>
              <a:prstGeom prst="rect">
                <a:avLst/>
              </a:prstGeom>
              <a:noFill/>
            </p:spPr>
            <p:txBody>
              <a:bodyPr wrap="none" rtlCol="0">
                <a:spAutoFit/>
              </a:bodyPr>
              <a:lstStyle/>
              <a:p>
                <a:r>
                  <a:rPr lang="en-US" sz="2400" b="1" dirty="0"/>
                  <a:t>Match Colors: </a:t>
                </a:r>
                <a14:m>
                  <m:oMath xmlns:m="http://schemas.openxmlformats.org/officeDocument/2006/math">
                    <m:d>
                      <m:dPr>
                        <m:begChr m:val="|"/>
                        <m:endChr m:val="|"/>
                        <m:ctrlPr>
                          <a:rPr lang="en-US" sz="2400" b="1" i="1" smtClean="0">
                            <a:latin typeface="Cambria Math" panose="02040503050406030204" pitchFamily="18" charset="0"/>
                          </a:rPr>
                        </m:ctrlPr>
                      </m:dPr>
                      <m:e>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e>
                        </m:d>
                      </m:e>
                    </m:d>
                    <m:r>
                      <a:rPr lang="en-US" sz="2400" b="1" i="1" smtClean="0">
                        <a:latin typeface="Cambria Math" panose="02040503050406030204" pitchFamily="18" charset="0"/>
                      </a:rPr>
                      <m:t>+</m:t>
                    </m:r>
                    <m:d>
                      <m:dPr>
                        <m:begChr m:val="|"/>
                        <m:endChr m:val="|"/>
                        <m:ctrlPr>
                          <a:rPr lang="en-US" sz="2400" b="1" i="1">
                            <a:latin typeface="Cambria Math" panose="02040503050406030204" pitchFamily="18" charset="0"/>
                          </a:rPr>
                        </m:ctrlPr>
                      </m:dPr>
                      <m:e>
                        <m:d>
                          <m:dPr>
                            <m:begChr m:val="|"/>
                            <m:endChr m:val="|"/>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e>
                        </m:d>
                      </m:e>
                    </m:d>
                  </m:oMath>
                </a14:m>
                <a:endParaRPr lang="en-US" sz="2400" b="1" dirty="0"/>
              </a:p>
              <a:p>
                <a:r>
                  <a:rPr lang="en-US" sz="2400" b="1" dirty="0"/>
                  <a:t>Match Gradients</a:t>
                </a:r>
              </a:p>
              <a:p>
                <a:r>
                  <a:rPr lang="en-US" sz="2400" b="1" dirty="0"/>
                  <a:t>Match Colors &amp; Gradients</a:t>
                </a:r>
              </a:p>
              <a:p>
                <a:r>
                  <a:rPr lang="en-US" sz="2400" b="1" dirty="0"/>
                  <a:t>Match Colors &amp; Edges</a:t>
                </a:r>
              </a:p>
            </p:txBody>
          </p:sp>
        </mc:Choice>
        <mc:Fallback xmlns="">
          <p:sp>
            <p:nvSpPr>
              <p:cNvPr id="5" name="TextBox 4">
                <a:extLst>
                  <a:ext uri="{FF2B5EF4-FFF2-40B4-BE49-F238E27FC236}">
                    <a16:creationId xmlns:a16="http://schemas.microsoft.com/office/drawing/2014/main" id="{345E205A-BB5F-4AFF-B07D-736D081B8377}"/>
                  </a:ext>
                </a:extLst>
              </p:cNvPr>
              <p:cNvSpPr txBox="1">
                <a:spLocks noRot="1" noChangeAspect="1" noMove="1" noResize="1" noEditPoints="1" noAdjustHandles="1" noChangeArrowheads="1" noChangeShapeType="1" noTextEdit="1"/>
              </p:cNvSpPr>
              <p:nvPr/>
            </p:nvSpPr>
            <p:spPr>
              <a:xfrm>
                <a:off x="622359" y="3723679"/>
                <a:ext cx="8333372" cy="1750351"/>
              </a:xfrm>
              <a:prstGeom prst="rect">
                <a:avLst/>
              </a:prstGeom>
              <a:blipFill>
                <a:blip r:embed="rId3"/>
                <a:stretch>
                  <a:fillRect l="-1097" b="-69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BAFD78-715E-4962-AD2C-BCA07680F20E}"/>
                  </a:ext>
                </a:extLst>
              </p:cNvPr>
              <p:cNvSpPr txBox="1">
                <a:spLocks/>
              </p:cNvSpPr>
              <p:nvPr/>
            </p:nvSpPr>
            <p:spPr>
              <a:xfrm>
                <a:off x="-2236144" y="1471282"/>
                <a:ext cx="10515600" cy="171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1800" i="1" smtClean="0">
                          <a:solidFill>
                            <a:schemeClr val="bg2">
                              <a:lumMod val="75000"/>
                            </a:schemeClr>
                          </a:solidFill>
                          <a:latin typeface="Cambria Math" panose="02040503050406030204" pitchFamily="18" charset="0"/>
                        </a:rPr>
                        <m:t>𝐶</m:t>
                      </m:r>
                      <m:d>
                        <m:dPr>
                          <m:ctrlPr>
                            <a:rPr lang="en-US" sz="1800" i="1" smtClean="0">
                              <a:solidFill>
                                <a:schemeClr val="bg2">
                                  <a:lumMod val="75000"/>
                                </a:schemeClr>
                              </a:solidFill>
                              <a:latin typeface="Cambria Math" panose="02040503050406030204" pitchFamily="18" charset="0"/>
                            </a:rPr>
                          </m:ctrlPr>
                        </m:dPr>
                        <m:e>
                          <m:r>
                            <a:rPr lang="en-US" sz="1800" i="1" smtClean="0">
                              <a:solidFill>
                                <a:schemeClr val="bg2">
                                  <a:lumMod val="75000"/>
                                </a:schemeClr>
                              </a:solidFill>
                              <a:latin typeface="Cambria Math" panose="02040503050406030204" pitchFamily="18" charset="0"/>
                            </a:rPr>
                            <m:t>𝑙</m:t>
                          </m:r>
                        </m:e>
                      </m:d>
                      <m:r>
                        <a:rPr lang="en-US" sz="1800" i="1" smtClean="0">
                          <a:solidFill>
                            <a:schemeClr val="bg2">
                              <a:lumMod val="75000"/>
                            </a:schemeClr>
                          </a:solidFill>
                          <a:latin typeface="Cambria Math" panose="02040503050406030204" pitchFamily="18" charset="0"/>
                        </a:rPr>
                        <m:t>= </m:t>
                      </m:r>
                      <m:nary>
                        <m:naryPr>
                          <m:chr m:val="∑"/>
                          <m:supHide m:val="on"/>
                          <m:ctrlPr>
                            <a:rPr lang="en-US" sz="1800" i="1" smtClean="0">
                              <a:solidFill>
                                <a:schemeClr val="bg2">
                                  <a:lumMod val="75000"/>
                                </a:schemeClr>
                              </a:solidFill>
                              <a:latin typeface="Cambria Math" panose="02040503050406030204" pitchFamily="18" charset="0"/>
                            </a:rPr>
                          </m:ctrlPr>
                        </m:naryPr>
                        <m:sub>
                          <m:r>
                            <m:rPr>
                              <m:brk m:alnAt="7"/>
                            </m:rPr>
                            <a:rPr lang="en-US" sz="1800" b="0" i="1" smtClean="0">
                              <a:solidFill>
                                <a:schemeClr val="bg2">
                                  <a:lumMod val="75000"/>
                                </a:schemeClr>
                              </a:solidFill>
                              <a:latin typeface="Cambria Math" panose="02040503050406030204" pitchFamily="18" charset="0"/>
                            </a:rPr>
                            <m:t>𝑝</m:t>
                          </m:r>
                        </m:sub>
                        <m:sup/>
                        <m:e>
                          <m:sSub>
                            <m:sSubPr>
                              <m:ctrlPr>
                                <a:rPr lang="en-US" sz="1800" i="1" smtClean="0">
                                  <a:solidFill>
                                    <a:schemeClr val="bg2">
                                      <a:lumMod val="75000"/>
                                    </a:schemeClr>
                                  </a:solidFill>
                                  <a:latin typeface="Cambria Math" panose="02040503050406030204" pitchFamily="18" charset="0"/>
                                </a:rPr>
                              </m:ctrlPr>
                            </m:sSubPr>
                            <m:e>
                              <m:r>
                                <a:rPr lang="en-US" sz="1800" b="0" i="1" smtClean="0">
                                  <a:solidFill>
                                    <a:schemeClr val="bg2">
                                      <a:lumMod val="75000"/>
                                    </a:schemeClr>
                                  </a:solidFill>
                                  <a:latin typeface="Cambria Math" panose="02040503050406030204" pitchFamily="18" charset="0"/>
                                </a:rPr>
                                <m:t>𝐶</m:t>
                              </m:r>
                            </m:e>
                            <m:sub>
                              <m:r>
                                <a:rPr lang="en-US" sz="1800" b="0" i="1" smtClean="0">
                                  <a:solidFill>
                                    <a:schemeClr val="bg2">
                                      <a:lumMod val="75000"/>
                                    </a:schemeClr>
                                  </a:solidFill>
                                  <a:latin typeface="Cambria Math" panose="02040503050406030204" pitchFamily="18" charset="0"/>
                                </a:rPr>
                                <m:t>𝑑</m:t>
                              </m:r>
                            </m:sub>
                          </m:sSub>
                          <m:d>
                            <m:dPr>
                              <m:ctrlPr>
                                <a:rPr lang="en-US" sz="1800" i="1" smtClean="0">
                                  <a:solidFill>
                                    <a:schemeClr val="bg2">
                                      <a:lumMod val="75000"/>
                                    </a:schemeClr>
                                  </a:solidFill>
                                  <a:latin typeface="Cambria Math" panose="02040503050406030204" pitchFamily="18" charset="0"/>
                                </a:rPr>
                              </m:ctrlPr>
                            </m:dPr>
                            <m:e>
                              <m:r>
                                <a:rPr lang="en-US" sz="1800" b="0" i="1" smtClean="0">
                                  <a:solidFill>
                                    <a:schemeClr val="bg2">
                                      <a:lumMod val="75000"/>
                                    </a:schemeClr>
                                  </a:solidFill>
                                  <a:latin typeface="Cambria Math" panose="02040503050406030204" pitchFamily="18" charset="0"/>
                                </a:rPr>
                                <m:t>𝑝</m:t>
                              </m:r>
                              <m:r>
                                <a:rPr lang="en-US" sz="1800" b="0" i="1" smtClean="0">
                                  <a:solidFill>
                                    <a:schemeClr val="bg2">
                                      <a:lumMod val="75000"/>
                                    </a:schemeClr>
                                  </a:solidFill>
                                  <a:latin typeface="Cambria Math" panose="02040503050406030204" pitchFamily="18" charset="0"/>
                                </a:rPr>
                                <m:t>, </m:t>
                              </m:r>
                              <m:r>
                                <a:rPr lang="en-US" sz="1800" b="0" i="1" smtClean="0">
                                  <a:solidFill>
                                    <a:schemeClr val="bg2">
                                      <a:lumMod val="75000"/>
                                    </a:schemeClr>
                                  </a:solidFill>
                                  <a:latin typeface="Cambria Math" panose="02040503050406030204" pitchFamily="18" charset="0"/>
                                </a:rPr>
                                <m:t>𝐿</m:t>
                              </m:r>
                              <m:d>
                                <m:dPr>
                                  <m:ctrlPr>
                                    <a:rPr lang="en-US" sz="1800" i="1" smtClean="0">
                                      <a:solidFill>
                                        <a:schemeClr val="bg2">
                                          <a:lumMod val="75000"/>
                                        </a:schemeClr>
                                      </a:solidFill>
                                      <a:latin typeface="Cambria Math" panose="02040503050406030204" pitchFamily="18" charset="0"/>
                                    </a:rPr>
                                  </m:ctrlPr>
                                </m:dPr>
                                <m:e>
                                  <m:r>
                                    <a:rPr lang="en-US" sz="1800" b="0" i="1" smtClean="0">
                                      <a:solidFill>
                                        <a:schemeClr val="bg2">
                                          <a:lumMod val="75000"/>
                                        </a:schemeClr>
                                      </a:solidFill>
                                      <a:latin typeface="Cambria Math" panose="02040503050406030204" pitchFamily="18" charset="0"/>
                                    </a:rPr>
                                    <m:t>𝑝</m:t>
                                  </m:r>
                                </m:e>
                              </m:d>
                            </m:e>
                          </m:d>
                          <m:r>
                            <a:rPr lang="en-US" sz="1800" b="0" i="1" smtClean="0">
                              <a:solidFill>
                                <a:schemeClr val="bg2">
                                  <a:lumMod val="75000"/>
                                </a:schemeClr>
                              </a:solidFill>
                              <a:latin typeface="Cambria Math" panose="02040503050406030204" pitchFamily="18" charset="0"/>
                            </a:rPr>
                            <m:t> </m:t>
                          </m:r>
                        </m:e>
                      </m:nary>
                      <m:r>
                        <a:rPr lang="en-US" sz="1800" i="1">
                          <a:solidFill>
                            <a:schemeClr val="bg2">
                              <a:lumMod val="75000"/>
                            </a:schemeClr>
                          </a:solidFill>
                          <a:latin typeface="Cambria Math" panose="02040503050406030204" pitchFamily="18" charset="0"/>
                        </a:rPr>
                        <m:t>+</m:t>
                      </m:r>
                      <m:nary>
                        <m:naryPr>
                          <m:chr m:val="∑"/>
                          <m:supHide m:val="on"/>
                          <m:ctrlPr>
                            <a:rPr lang="en-US" sz="1800" b="1" i="1" smtClean="0">
                              <a:solidFill>
                                <a:schemeClr val="tx1"/>
                              </a:solidFill>
                              <a:latin typeface="Cambria Math" panose="02040503050406030204" pitchFamily="18" charset="0"/>
                            </a:rPr>
                          </m:ctrlPr>
                        </m:naryPr>
                        <m:sub>
                          <m:r>
                            <a:rPr lang="en-US" sz="1800" b="1" i="1">
                              <a:solidFill>
                                <a:schemeClr val="tx1"/>
                              </a:solidFill>
                              <a:latin typeface="Cambria Math" panose="02040503050406030204" pitchFamily="18" charset="0"/>
                            </a:rPr>
                            <m:t>𝒑</m:t>
                          </m:r>
                          <m:r>
                            <a:rPr lang="en-US" sz="1800" b="1" i="1">
                              <a:solidFill>
                                <a:schemeClr val="tx1"/>
                              </a:solidFill>
                              <a:latin typeface="Cambria Math" panose="02040503050406030204" pitchFamily="18" charset="0"/>
                            </a:rPr>
                            <m:t>,</m:t>
                          </m:r>
                          <m:r>
                            <a:rPr lang="en-US" sz="1800" b="1" i="1">
                              <a:solidFill>
                                <a:schemeClr val="tx1"/>
                              </a:solidFill>
                              <a:latin typeface="Cambria Math" panose="02040503050406030204" pitchFamily="18" charset="0"/>
                            </a:rPr>
                            <m:t>𝒒</m:t>
                          </m:r>
                        </m:sub>
                        <m:sup/>
                        <m:e>
                          <m:sSub>
                            <m:sSubPr>
                              <m:ctrlPr>
                                <a:rPr lang="en-US" sz="1800" b="1" i="1">
                                  <a:solidFill>
                                    <a:schemeClr val="tx1"/>
                                  </a:solidFill>
                                  <a:latin typeface="Cambria Math" panose="02040503050406030204" pitchFamily="18" charset="0"/>
                                </a:rPr>
                              </m:ctrlPr>
                            </m:sSubPr>
                            <m:e>
                              <m:r>
                                <a:rPr lang="en-US" sz="1800" b="1" i="1">
                                  <a:solidFill>
                                    <a:schemeClr val="tx1"/>
                                  </a:solidFill>
                                  <a:latin typeface="Cambria Math" panose="02040503050406030204" pitchFamily="18" charset="0"/>
                                </a:rPr>
                                <m:t>𝑪</m:t>
                              </m:r>
                            </m:e>
                            <m:sub>
                              <m:r>
                                <a:rPr lang="en-US" sz="1800" b="1" i="1">
                                  <a:solidFill>
                                    <a:schemeClr val="tx1"/>
                                  </a:solidFill>
                                  <a:latin typeface="Cambria Math" panose="02040503050406030204" pitchFamily="18" charset="0"/>
                                </a:rPr>
                                <m:t>𝒊</m:t>
                              </m:r>
                            </m:sub>
                          </m:sSub>
                          <m:r>
                            <a:rPr lang="en-US" sz="1800" b="1" i="1">
                              <a:solidFill>
                                <a:schemeClr val="tx1"/>
                              </a:solidFill>
                              <a:latin typeface="Cambria Math" panose="02040503050406030204" pitchFamily="18" charset="0"/>
                            </a:rPr>
                            <m:t>(</m:t>
                          </m:r>
                          <m:r>
                            <a:rPr lang="en-US" sz="1800" b="1" i="1">
                              <a:solidFill>
                                <a:schemeClr val="tx1"/>
                              </a:solidFill>
                              <a:latin typeface="Cambria Math" panose="02040503050406030204" pitchFamily="18" charset="0"/>
                            </a:rPr>
                            <m:t>𝒑</m:t>
                          </m:r>
                          <m:r>
                            <a:rPr lang="en-US" sz="1800" b="1" i="1">
                              <a:solidFill>
                                <a:schemeClr val="tx1"/>
                              </a:solidFill>
                              <a:latin typeface="Cambria Math" panose="02040503050406030204" pitchFamily="18" charset="0"/>
                            </a:rPr>
                            <m:t>, </m:t>
                          </m:r>
                          <m:r>
                            <a:rPr lang="en-US" sz="1800" b="1" i="1">
                              <a:solidFill>
                                <a:schemeClr val="tx1"/>
                              </a:solidFill>
                              <a:latin typeface="Cambria Math" panose="02040503050406030204" pitchFamily="18" charset="0"/>
                            </a:rPr>
                            <m:t>𝒒</m:t>
                          </m:r>
                          <m:r>
                            <a:rPr lang="en-US" sz="1800" b="1" i="1">
                              <a:solidFill>
                                <a:schemeClr val="tx1"/>
                              </a:solidFill>
                              <a:latin typeface="Cambria Math" panose="02040503050406030204" pitchFamily="18" charset="0"/>
                            </a:rPr>
                            <m:t>, </m:t>
                          </m:r>
                          <m:r>
                            <a:rPr lang="en-US" sz="1800" b="1" i="1">
                              <a:solidFill>
                                <a:schemeClr val="tx1"/>
                              </a:solidFill>
                              <a:latin typeface="Cambria Math" panose="02040503050406030204" pitchFamily="18" charset="0"/>
                            </a:rPr>
                            <m:t>𝑳</m:t>
                          </m:r>
                          <m:d>
                            <m:dPr>
                              <m:ctrlPr>
                                <a:rPr lang="en-US" sz="1800" b="1" i="1">
                                  <a:solidFill>
                                    <a:schemeClr val="tx1"/>
                                  </a:solidFill>
                                  <a:latin typeface="Cambria Math" panose="02040503050406030204" pitchFamily="18" charset="0"/>
                                </a:rPr>
                              </m:ctrlPr>
                            </m:dPr>
                            <m:e>
                              <m:r>
                                <a:rPr lang="en-US" sz="1800" b="1" i="1">
                                  <a:solidFill>
                                    <a:schemeClr val="tx1"/>
                                  </a:solidFill>
                                  <a:latin typeface="Cambria Math" panose="02040503050406030204" pitchFamily="18" charset="0"/>
                                </a:rPr>
                                <m:t>𝒑</m:t>
                              </m:r>
                              <m:r>
                                <a:rPr lang="en-US" sz="1800" b="1" i="1">
                                  <a:solidFill>
                                    <a:schemeClr val="tx1"/>
                                  </a:solidFill>
                                  <a:latin typeface="Cambria Math" panose="02040503050406030204" pitchFamily="18" charset="0"/>
                                </a:rPr>
                                <m:t>), </m:t>
                              </m:r>
                              <m:r>
                                <a:rPr lang="en-US" sz="1800" b="1" i="1">
                                  <a:solidFill>
                                    <a:schemeClr val="tx1"/>
                                  </a:solidFill>
                                  <a:latin typeface="Cambria Math" panose="02040503050406030204" pitchFamily="18" charset="0"/>
                                </a:rPr>
                                <m:t>𝑳</m:t>
                              </m:r>
                              <m:r>
                                <a:rPr lang="en-US" sz="1800" b="1" i="1">
                                  <a:solidFill>
                                    <a:schemeClr val="tx1"/>
                                  </a:solidFill>
                                  <a:latin typeface="Cambria Math" panose="02040503050406030204" pitchFamily="18" charset="0"/>
                                </a:rPr>
                                <m:t>(</m:t>
                              </m:r>
                              <m:r>
                                <a:rPr lang="en-US" altLang="zh-CN" sz="1800" b="1" i="1">
                                  <a:solidFill>
                                    <a:schemeClr val="tx1"/>
                                  </a:solidFill>
                                  <a:latin typeface="Cambria Math" panose="02040503050406030204" pitchFamily="18" charset="0"/>
                                </a:rPr>
                                <m:t>𝒒</m:t>
                              </m:r>
                            </m:e>
                          </m:d>
                          <m:r>
                            <a:rPr lang="en-US" altLang="zh-CN" sz="1800" b="1" i="1">
                              <a:solidFill>
                                <a:schemeClr val="tx1"/>
                              </a:solidFill>
                              <a:latin typeface="Cambria Math" panose="02040503050406030204" pitchFamily="18" charset="0"/>
                            </a:rPr>
                            <m:t>)</m:t>
                          </m:r>
                        </m:e>
                      </m:nary>
                    </m:oMath>
                  </m:oMathPara>
                </a14:m>
                <a:endParaRPr lang="en-US" sz="1800" b="1" dirty="0"/>
              </a:p>
            </p:txBody>
          </p:sp>
        </mc:Choice>
        <mc:Fallback xmlns="">
          <p:sp>
            <p:nvSpPr>
              <p:cNvPr id="29" name="Content Placeholder 2">
                <a:extLst>
                  <a:ext uri="{FF2B5EF4-FFF2-40B4-BE49-F238E27FC236}">
                    <a16:creationId xmlns:a16="http://schemas.microsoft.com/office/drawing/2014/main" id="{55BAFD78-715E-4962-AD2C-BCA07680F20E}"/>
                  </a:ext>
                </a:extLst>
              </p:cNvPr>
              <p:cNvSpPr txBox="1">
                <a:spLocks noRot="1" noChangeAspect="1" noMove="1" noResize="1" noEditPoints="1" noAdjustHandles="1" noChangeArrowheads="1" noChangeShapeType="1" noTextEdit="1"/>
              </p:cNvSpPr>
              <p:nvPr/>
            </p:nvSpPr>
            <p:spPr>
              <a:xfrm>
                <a:off x="-2236144" y="1471282"/>
                <a:ext cx="10515600" cy="1717675"/>
              </a:xfrm>
              <a:prstGeom prst="rect">
                <a:avLst/>
              </a:prstGeom>
              <a:blipFill>
                <a:blip r:embed="rId4"/>
                <a:stretch>
                  <a:fillRect t="-59220" b="-19858"/>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468EEDE8-59B1-4812-B00F-9689DD8A7549}"/>
              </a:ext>
            </a:extLst>
          </p:cNvPr>
          <p:cNvSpPr/>
          <p:nvPr/>
        </p:nvSpPr>
        <p:spPr>
          <a:xfrm>
            <a:off x="5972057" y="1027906"/>
            <a:ext cx="2200275" cy="223837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B9DFC50-51E2-44BF-AF12-1EE2B3A1A1D8}"/>
              </a:ext>
            </a:extLst>
          </p:cNvPr>
          <p:cNvSpPr/>
          <p:nvPr/>
        </p:nvSpPr>
        <p:spPr>
          <a:xfrm>
            <a:off x="8662928" y="1027906"/>
            <a:ext cx="2200275" cy="223837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6398980-0A00-4A4D-BB96-A7EB034F57F8}"/>
              </a:ext>
            </a:extLst>
          </p:cNvPr>
          <p:cNvSpPr txBox="1"/>
          <p:nvPr/>
        </p:nvSpPr>
        <p:spPr>
          <a:xfrm>
            <a:off x="6797118" y="614541"/>
            <a:ext cx="550151" cy="369332"/>
          </a:xfrm>
          <a:prstGeom prst="rect">
            <a:avLst/>
          </a:prstGeom>
          <a:noFill/>
        </p:spPr>
        <p:txBody>
          <a:bodyPr wrap="none" rtlCol="0">
            <a:spAutoFit/>
          </a:bodyPr>
          <a:lstStyle/>
          <a:p>
            <a:r>
              <a:rPr lang="en-US" b="1" dirty="0"/>
              <a:t>L(p)</a:t>
            </a:r>
          </a:p>
        </p:txBody>
      </p:sp>
      <p:sp>
        <p:nvSpPr>
          <p:cNvPr id="9" name="TextBox 8">
            <a:extLst>
              <a:ext uri="{FF2B5EF4-FFF2-40B4-BE49-F238E27FC236}">
                <a16:creationId xmlns:a16="http://schemas.microsoft.com/office/drawing/2014/main" id="{5AED55DE-B620-43BE-AE1A-FB03CF0D5694}"/>
              </a:ext>
            </a:extLst>
          </p:cNvPr>
          <p:cNvSpPr txBox="1"/>
          <p:nvPr/>
        </p:nvSpPr>
        <p:spPr>
          <a:xfrm>
            <a:off x="9359343" y="624708"/>
            <a:ext cx="550151" cy="369332"/>
          </a:xfrm>
          <a:prstGeom prst="rect">
            <a:avLst/>
          </a:prstGeom>
          <a:noFill/>
        </p:spPr>
        <p:txBody>
          <a:bodyPr wrap="none" rtlCol="0">
            <a:spAutoFit/>
          </a:bodyPr>
          <a:lstStyle/>
          <a:p>
            <a:r>
              <a:rPr lang="en-US" b="1" dirty="0"/>
              <a:t>L(q)</a:t>
            </a:r>
          </a:p>
        </p:txBody>
      </p:sp>
      <p:sp>
        <p:nvSpPr>
          <p:cNvPr id="3" name="Rectangle 2">
            <a:extLst>
              <a:ext uri="{FF2B5EF4-FFF2-40B4-BE49-F238E27FC236}">
                <a16:creationId xmlns:a16="http://schemas.microsoft.com/office/drawing/2014/main" id="{F0007083-1924-4B59-8110-EC1E7EFAB8AF}"/>
              </a:ext>
            </a:extLst>
          </p:cNvPr>
          <p:cNvSpPr/>
          <p:nvPr/>
        </p:nvSpPr>
        <p:spPr>
          <a:xfrm>
            <a:off x="6400800" y="1333500"/>
            <a:ext cx="323850"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1" name="Rectangle 10">
            <a:extLst>
              <a:ext uri="{FF2B5EF4-FFF2-40B4-BE49-F238E27FC236}">
                <a16:creationId xmlns:a16="http://schemas.microsoft.com/office/drawing/2014/main" id="{D1794D2B-F919-44B1-9788-8560447966A8}"/>
              </a:ext>
            </a:extLst>
          </p:cNvPr>
          <p:cNvSpPr/>
          <p:nvPr/>
        </p:nvSpPr>
        <p:spPr>
          <a:xfrm>
            <a:off x="9073593" y="1350433"/>
            <a:ext cx="365682" cy="35718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a:t>
            </a:r>
          </a:p>
        </p:txBody>
      </p:sp>
      <p:sp>
        <p:nvSpPr>
          <p:cNvPr id="12" name="Rectangle 11">
            <a:extLst>
              <a:ext uri="{FF2B5EF4-FFF2-40B4-BE49-F238E27FC236}">
                <a16:creationId xmlns:a16="http://schemas.microsoft.com/office/drawing/2014/main" id="{13A97325-4206-4581-A50A-C5424EB13976}"/>
              </a:ext>
            </a:extLst>
          </p:cNvPr>
          <p:cNvSpPr/>
          <p:nvPr/>
        </p:nvSpPr>
        <p:spPr>
          <a:xfrm>
            <a:off x="7185344" y="2255408"/>
            <a:ext cx="323850" cy="3571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q’</a:t>
            </a:r>
            <a:endParaRPr lang="en-US" dirty="0"/>
          </a:p>
        </p:txBody>
      </p:sp>
      <p:sp>
        <p:nvSpPr>
          <p:cNvPr id="13" name="Rectangle 12">
            <a:extLst>
              <a:ext uri="{FF2B5EF4-FFF2-40B4-BE49-F238E27FC236}">
                <a16:creationId xmlns:a16="http://schemas.microsoft.com/office/drawing/2014/main" id="{9BF83596-AA56-476A-9C60-3657B438BB1B}"/>
              </a:ext>
            </a:extLst>
          </p:cNvPr>
          <p:cNvSpPr/>
          <p:nvPr/>
        </p:nvSpPr>
        <p:spPr>
          <a:xfrm>
            <a:off x="9858137" y="2272341"/>
            <a:ext cx="323850" cy="357188"/>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q</a:t>
            </a:r>
          </a:p>
        </p:txBody>
      </p:sp>
    </p:spTree>
    <p:extLst>
      <p:ext uri="{BB962C8B-B14F-4D97-AF65-F5344CB8AC3E}">
        <p14:creationId xmlns:p14="http://schemas.microsoft.com/office/powerpoint/2010/main" val="25802171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Interaction Penalty</a:t>
            </a:r>
          </a:p>
        </p:txBody>
      </p:sp>
      <p:sp>
        <p:nvSpPr>
          <p:cNvPr id="4" name="TextBox 3">
            <a:extLst>
              <a:ext uri="{FF2B5EF4-FFF2-40B4-BE49-F238E27FC236}">
                <a16:creationId xmlns:a16="http://schemas.microsoft.com/office/drawing/2014/main" id="{38341D85-E6E4-4C73-85CE-9EABE94F1D7B}"/>
              </a:ext>
            </a:extLst>
          </p:cNvPr>
          <p:cNvSpPr txBox="1"/>
          <p:nvPr/>
        </p:nvSpPr>
        <p:spPr>
          <a:xfrm>
            <a:off x="4243389" y="2723738"/>
            <a:ext cx="2491195" cy="584775"/>
          </a:xfrm>
          <a:prstGeom prst="rect">
            <a:avLst/>
          </a:prstGeom>
          <a:noFill/>
        </p:spPr>
        <p:txBody>
          <a:bodyPr wrap="none" rtlCol="0">
            <a:spAutoFit/>
          </a:bodyPr>
          <a:lstStyle/>
          <a:p>
            <a:r>
              <a:rPr lang="en-US" sz="3200" b="1" dirty="0"/>
              <a:t>Seam Penalty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E205A-BB5F-4AFF-B07D-736D081B8377}"/>
                  </a:ext>
                </a:extLst>
              </p:cNvPr>
              <p:cNvSpPr txBox="1"/>
              <p:nvPr/>
            </p:nvSpPr>
            <p:spPr>
              <a:xfrm>
                <a:off x="1060509" y="4095750"/>
                <a:ext cx="9436238" cy="1809983"/>
              </a:xfrm>
              <a:prstGeom prst="rect">
                <a:avLst/>
              </a:prstGeom>
              <a:noFill/>
            </p:spPr>
            <p:txBody>
              <a:bodyPr wrap="none" rtlCol="0">
                <a:spAutoFit/>
              </a:bodyPr>
              <a:lstStyle/>
              <a:p>
                <a:r>
                  <a:rPr lang="en-US" sz="2400" b="1" dirty="0"/>
                  <a:t>Match Colors: </a:t>
                </a:r>
                <a14:m>
                  <m:oMath xmlns:m="http://schemas.openxmlformats.org/officeDocument/2006/math">
                    <m:d>
                      <m:dPr>
                        <m:begChr m:val="|"/>
                        <m:endChr m:val="|"/>
                        <m:ctrlPr>
                          <a:rPr lang="en-US" sz="2400" b="1" i="1" smtClean="0">
                            <a:latin typeface="Cambria Math" panose="02040503050406030204" pitchFamily="18" charset="0"/>
                          </a:rPr>
                        </m:ctrlPr>
                      </m:dPr>
                      <m:e>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e>
                        </m:d>
                      </m:e>
                    </m:d>
                    <m:r>
                      <a:rPr lang="en-US" sz="2400" b="1" i="1" smtClean="0">
                        <a:latin typeface="Cambria Math" panose="02040503050406030204" pitchFamily="18" charset="0"/>
                      </a:rPr>
                      <m:t>+</m:t>
                    </m:r>
                    <m:d>
                      <m:dPr>
                        <m:begChr m:val="|"/>
                        <m:endChr m:val="|"/>
                        <m:ctrlPr>
                          <a:rPr lang="en-US" sz="2400" b="1" i="1">
                            <a:latin typeface="Cambria Math" panose="02040503050406030204" pitchFamily="18" charset="0"/>
                          </a:rPr>
                        </m:ctrlPr>
                      </m:dPr>
                      <m:e>
                        <m:d>
                          <m:dPr>
                            <m:begChr m:val="|"/>
                            <m:endChr m:val="|"/>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e>
                        </m:d>
                      </m:e>
                    </m:d>
                  </m:oMath>
                </a14:m>
                <a:endParaRPr lang="en-US" sz="2400" b="1" dirty="0"/>
              </a:p>
              <a:p>
                <a:r>
                  <a:rPr lang="en-US" sz="2400" b="1" dirty="0"/>
                  <a:t>Match Gradients: </a:t>
                </a:r>
                <a14:m>
                  <m:oMath xmlns:m="http://schemas.openxmlformats.org/officeDocument/2006/math">
                    <m:d>
                      <m:dPr>
                        <m:begChr m:val="‖"/>
                        <m:endChr m:val="‖"/>
                        <m:ctrlPr>
                          <a:rPr lang="en-US" sz="2400" b="1" i="1" smtClean="0">
                            <a:latin typeface="Cambria Math" panose="02040503050406030204" pitchFamily="18" charset="0"/>
                          </a:rPr>
                        </m:ctrlPr>
                      </m:dPr>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a:latin typeface="Cambria Math" panose="02040503050406030204" pitchFamily="18" charset="0"/>
                              </a:rPr>
                              <m:t>𝒑</m:t>
                            </m:r>
                          </m:e>
                        </m:d>
                        <m:r>
                          <a:rPr lang="en-US" sz="2400" b="1" i="1">
                            <a:latin typeface="Cambria Math" panose="02040503050406030204" pitchFamily="18" charset="0"/>
                          </a:rPr>
                          <m:t>−</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a:latin typeface="Cambria Math" panose="02040503050406030204" pitchFamily="18" charset="0"/>
                              </a:rPr>
                              <m:t>𝒑</m:t>
                            </m:r>
                          </m:e>
                        </m:d>
                      </m:e>
                    </m:d>
                    <m:r>
                      <a:rPr lang="en-US" sz="2400" b="1" i="1" smtClean="0">
                        <a:latin typeface="Cambria Math" panose="02040503050406030204" pitchFamily="18" charset="0"/>
                      </a:rPr>
                      <m:t>+</m:t>
                    </m:r>
                    <m:d>
                      <m:dPr>
                        <m:begChr m:val="‖"/>
                        <m:endChr m:val="‖"/>
                        <m:ctrlPr>
                          <a:rPr lang="en-US" sz="2400" b="1" i="1">
                            <a:latin typeface="Cambria Math" panose="02040503050406030204" pitchFamily="18" charset="0"/>
                          </a:rPr>
                        </m:ctrlPr>
                      </m:dPr>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r>
                          <a:rPr lang="en-US" sz="2400" b="1" i="1">
                            <a:latin typeface="Cambria Math" panose="02040503050406030204" pitchFamily="18" charset="0"/>
                          </a:rPr>
                          <m:t>−</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e>
                    </m:d>
                  </m:oMath>
                </a14:m>
                <a:endParaRPr lang="en-US" sz="2400" b="1" dirty="0"/>
              </a:p>
              <a:p>
                <a:r>
                  <a:rPr lang="en-US" sz="2400" b="1" dirty="0"/>
                  <a:t>Match Colors &amp; Gradients: </a:t>
                </a:r>
              </a:p>
              <a:p>
                <a:r>
                  <a:rPr lang="en-US" sz="2400" b="1" dirty="0"/>
                  <a:t>Match Colors &amp; Edges</a:t>
                </a:r>
              </a:p>
            </p:txBody>
          </p:sp>
        </mc:Choice>
        <mc:Fallback xmlns="">
          <p:sp>
            <p:nvSpPr>
              <p:cNvPr id="5" name="TextBox 4">
                <a:extLst>
                  <a:ext uri="{FF2B5EF4-FFF2-40B4-BE49-F238E27FC236}">
                    <a16:creationId xmlns:a16="http://schemas.microsoft.com/office/drawing/2014/main" id="{345E205A-BB5F-4AFF-B07D-736D081B8377}"/>
                  </a:ext>
                </a:extLst>
              </p:cNvPr>
              <p:cNvSpPr txBox="1">
                <a:spLocks noRot="1" noChangeAspect="1" noMove="1" noResize="1" noEditPoints="1" noAdjustHandles="1" noChangeArrowheads="1" noChangeShapeType="1" noTextEdit="1"/>
              </p:cNvSpPr>
              <p:nvPr/>
            </p:nvSpPr>
            <p:spPr>
              <a:xfrm>
                <a:off x="1060509" y="4095750"/>
                <a:ext cx="9436238" cy="1809983"/>
              </a:xfrm>
              <a:prstGeom prst="rect">
                <a:avLst/>
              </a:prstGeom>
              <a:blipFill>
                <a:blip r:embed="rId3"/>
                <a:stretch>
                  <a:fillRect l="-1034" b="-6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BAFD78-715E-4962-AD2C-BCA07680F20E}"/>
                  </a:ext>
                </a:extLst>
              </p:cNvPr>
              <p:cNvSpPr txBox="1">
                <a:spLocks/>
              </p:cNvSpPr>
              <p:nvPr/>
            </p:nvSpPr>
            <p:spPr>
              <a:xfrm>
                <a:off x="-1121719" y="1590838"/>
                <a:ext cx="10515600" cy="171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2">
                              <a:lumMod val="75000"/>
                            </a:schemeClr>
                          </a:solidFill>
                          <a:latin typeface="Cambria Math" panose="02040503050406030204" pitchFamily="18" charset="0"/>
                        </a:rPr>
                        <m:t>𝐶</m:t>
                      </m:r>
                      <m:d>
                        <m:dPr>
                          <m:ctrlPr>
                            <a:rPr lang="en-US" i="1" smtClean="0">
                              <a:solidFill>
                                <a:schemeClr val="bg2">
                                  <a:lumMod val="75000"/>
                                </a:schemeClr>
                              </a:solidFill>
                              <a:latin typeface="Cambria Math" panose="02040503050406030204" pitchFamily="18" charset="0"/>
                            </a:rPr>
                          </m:ctrlPr>
                        </m:dPr>
                        <m:e>
                          <m:r>
                            <a:rPr lang="en-US" i="1" smtClean="0">
                              <a:solidFill>
                                <a:schemeClr val="bg2">
                                  <a:lumMod val="75000"/>
                                </a:schemeClr>
                              </a:solidFill>
                              <a:latin typeface="Cambria Math" panose="02040503050406030204" pitchFamily="18" charset="0"/>
                            </a:rPr>
                            <m:t>𝑙</m:t>
                          </m:r>
                        </m:e>
                      </m:d>
                      <m:r>
                        <a:rPr lang="en-US" i="1" smtClean="0">
                          <a:solidFill>
                            <a:schemeClr val="bg2">
                              <a:lumMod val="75000"/>
                            </a:schemeClr>
                          </a:solidFill>
                          <a:latin typeface="Cambria Math" panose="02040503050406030204" pitchFamily="18" charset="0"/>
                        </a:rPr>
                        <m:t>= </m:t>
                      </m:r>
                      <m:nary>
                        <m:naryPr>
                          <m:chr m:val="∑"/>
                          <m:supHide m:val="on"/>
                          <m:ctrlPr>
                            <a:rPr lang="en-US" i="1" smtClean="0">
                              <a:solidFill>
                                <a:schemeClr val="bg2">
                                  <a:lumMod val="75000"/>
                                </a:schemeClr>
                              </a:solidFill>
                              <a:latin typeface="Cambria Math" panose="02040503050406030204" pitchFamily="18" charset="0"/>
                            </a:rPr>
                          </m:ctrlPr>
                        </m:naryPr>
                        <m:sub>
                          <m:r>
                            <m:rPr>
                              <m:brk m:alnAt="7"/>
                            </m:rPr>
                            <a:rPr lang="en-US" b="0" i="1" smtClean="0">
                              <a:solidFill>
                                <a:schemeClr val="bg2">
                                  <a:lumMod val="75000"/>
                                </a:schemeClr>
                              </a:solidFill>
                              <a:latin typeface="Cambria Math" panose="02040503050406030204" pitchFamily="18" charset="0"/>
                            </a:rPr>
                            <m:t>𝑝</m:t>
                          </m:r>
                        </m:sub>
                        <m:sup/>
                        <m:e>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𝐶</m:t>
                              </m:r>
                            </m:e>
                            <m:sub>
                              <m:r>
                                <a:rPr lang="en-US" b="0" i="1" smtClean="0">
                                  <a:solidFill>
                                    <a:schemeClr val="bg2">
                                      <a:lumMod val="75000"/>
                                    </a:schemeClr>
                                  </a:solidFill>
                                  <a:latin typeface="Cambria Math" panose="02040503050406030204" pitchFamily="18" charset="0"/>
                                </a:rPr>
                                <m:t>𝑑</m:t>
                              </m:r>
                            </m:sub>
                          </m:sSub>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𝑝</m:t>
                              </m:r>
                              <m:r>
                                <a:rPr lang="en-US" b="0" i="1" smtClean="0">
                                  <a:solidFill>
                                    <a:schemeClr val="bg2">
                                      <a:lumMod val="75000"/>
                                    </a:schemeClr>
                                  </a:solidFill>
                                  <a:latin typeface="Cambria Math" panose="02040503050406030204" pitchFamily="18" charset="0"/>
                                </a:rPr>
                                <m:t>, </m:t>
                              </m:r>
                              <m:r>
                                <a:rPr lang="en-US" b="0" i="1" smtClean="0">
                                  <a:solidFill>
                                    <a:schemeClr val="bg2">
                                      <a:lumMod val="75000"/>
                                    </a:schemeClr>
                                  </a:solidFill>
                                  <a:latin typeface="Cambria Math" panose="02040503050406030204" pitchFamily="18" charset="0"/>
                                </a:rPr>
                                <m:t>𝐿</m:t>
                              </m:r>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𝑝</m:t>
                                  </m:r>
                                </m:e>
                              </m:d>
                            </m:e>
                          </m:d>
                          <m:r>
                            <a:rPr lang="en-US" b="0" i="1" smtClean="0">
                              <a:solidFill>
                                <a:schemeClr val="bg2">
                                  <a:lumMod val="75000"/>
                                </a:schemeClr>
                              </a:solidFill>
                              <a:latin typeface="Cambria Math" panose="02040503050406030204" pitchFamily="18" charset="0"/>
                            </a:rPr>
                            <m:t> </m:t>
                          </m:r>
                        </m:e>
                      </m:nary>
                      <m:r>
                        <a:rPr lang="en-US" i="1">
                          <a:solidFill>
                            <a:schemeClr val="bg2">
                              <a:lumMod val="75000"/>
                            </a:schemeClr>
                          </a:solidFill>
                          <a:latin typeface="Cambria Math" panose="02040503050406030204" pitchFamily="18" charset="0"/>
                        </a:rPr>
                        <m:t>+</m:t>
                      </m:r>
                      <m:nary>
                        <m:naryPr>
                          <m:chr m:val="∑"/>
                          <m:supHide m:val="on"/>
                          <m:ctrlPr>
                            <a:rPr lang="en-US" b="1" i="1" smtClean="0">
                              <a:solidFill>
                                <a:schemeClr val="tx1"/>
                              </a:solidFill>
                              <a:latin typeface="Cambria Math" panose="02040503050406030204" pitchFamily="18" charset="0"/>
                            </a:rPr>
                          </m:ctrlPr>
                        </m:naryPr>
                        <m:sub>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𝒒</m:t>
                          </m:r>
                        </m:sub>
                        <m:sup/>
                        <m:e>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𝑪</m:t>
                              </m:r>
                            </m:e>
                            <m:sub>
                              <m:r>
                                <a:rPr lang="en-US" b="1" i="1">
                                  <a:solidFill>
                                    <a:schemeClr val="tx1"/>
                                  </a:solidFill>
                                  <a:latin typeface="Cambria Math" panose="02040503050406030204" pitchFamily="18" charset="0"/>
                                </a:rPr>
                                <m:t>𝒊</m:t>
                              </m:r>
                            </m:sub>
                          </m:sSub>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𝒒</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𝑳</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𝑳</m:t>
                              </m:r>
                              <m:r>
                                <a:rPr 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𝒒</m:t>
                              </m:r>
                            </m:e>
                          </m:d>
                          <m:r>
                            <a:rPr lang="en-US" altLang="zh-CN" b="1" i="1">
                              <a:solidFill>
                                <a:schemeClr val="tx1"/>
                              </a:solidFill>
                              <a:latin typeface="Cambria Math" panose="02040503050406030204" pitchFamily="18" charset="0"/>
                            </a:rPr>
                            <m:t>)</m:t>
                          </m:r>
                        </m:e>
                      </m:nary>
                    </m:oMath>
                  </m:oMathPara>
                </a14:m>
                <a:endParaRPr lang="en-US" b="1" dirty="0"/>
              </a:p>
            </p:txBody>
          </p:sp>
        </mc:Choice>
        <mc:Fallback xmlns="">
          <p:sp>
            <p:nvSpPr>
              <p:cNvPr id="29" name="Content Placeholder 2">
                <a:extLst>
                  <a:ext uri="{FF2B5EF4-FFF2-40B4-BE49-F238E27FC236}">
                    <a16:creationId xmlns:a16="http://schemas.microsoft.com/office/drawing/2014/main" id="{55BAFD78-715E-4962-AD2C-BCA07680F20E}"/>
                  </a:ext>
                </a:extLst>
              </p:cNvPr>
              <p:cNvSpPr txBox="1">
                <a:spLocks noRot="1" noChangeAspect="1" noMove="1" noResize="1" noEditPoints="1" noAdjustHandles="1" noChangeArrowheads="1" noChangeShapeType="1" noTextEdit="1"/>
              </p:cNvSpPr>
              <p:nvPr/>
            </p:nvSpPr>
            <p:spPr>
              <a:xfrm>
                <a:off x="-1121719" y="1590838"/>
                <a:ext cx="10515600" cy="17176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574528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Interaction Penalty</a:t>
            </a:r>
          </a:p>
        </p:txBody>
      </p:sp>
      <p:sp>
        <p:nvSpPr>
          <p:cNvPr id="4" name="TextBox 3">
            <a:extLst>
              <a:ext uri="{FF2B5EF4-FFF2-40B4-BE49-F238E27FC236}">
                <a16:creationId xmlns:a16="http://schemas.microsoft.com/office/drawing/2014/main" id="{38341D85-E6E4-4C73-85CE-9EABE94F1D7B}"/>
              </a:ext>
            </a:extLst>
          </p:cNvPr>
          <p:cNvSpPr txBox="1"/>
          <p:nvPr/>
        </p:nvSpPr>
        <p:spPr>
          <a:xfrm>
            <a:off x="4243389" y="2723738"/>
            <a:ext cx="2491195" cy="584775"/>
          </a:xfrm>
          <a:prstGeom prst="rect">
            <a:avLst/>
          </a:prstGeom>
          <a:noFill/>
        </p:spPr>
        <p:txBody>
          <a:bodyPr wrap="none" rtlCol="0">
            <a:spAutoFit/>
          </a:bodyPr>
          <a:lstStyle/>
          <a:p>
            <a:r>
              <a:rPr lang="en-US" sz="3200" b="1" dirty="0"/>
              <a:t>Seam Penalty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E205A-BB5F-4AFF-B07D-736D081B8377}"/>
                  </a:ext>
                </a:extLst>
              </p:cNvPr>
              <p:cNvSpPr txBox="1"/>
              <p:nvPr/>
            </p:nvSpPr>
            <p:spPr>
              <a:xfrm>
                <a:off x="1060509" y="4095750"/>
                <a:ext cx="9436238" cy="1809983"/>
              </a:xfrm>
              <a:prstGeom prst="rect">
                <a:avLst/>
              </a:prstGeom>
              <a:noFill/>
            </p:spPr>
            <p:txBody>
              <a:bodyPr wrap="none" rtlCol="0">
                <a:spAutoFit/>
              </a:bodyPr>
              <a:lstStyle/>
              <a:p>
                <a:r>
                  <a:rPr lang="en-US" sz="2400" b="1" dirty="0"/>
                  <a:t>Match Colors: </a:t>
                </a:r>
                <a14:m>
                  <m:oMath xmlns:m="http://schemas.openxmlformats.org/officeDocument/2006/math">
                    <m:d>
                      <m:dPr>
                        <m:begChr m:val="|"/>
                        <m:endChr m:val="|"/>
                        <m:ctrlPr>
                          <a:rPr lang="en-US" sz="2400" b="1" i="1" smtClean="0">
                            <a:latin typeface="Cambria Math" panose="02040503050406030204" pitchFamily="18" charset="0"/>
                          </a:rPr>
                        </m:ctrlPr>
                      </m:dPr>
                      <m:e>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e>
                        </m:d>
                      </m:e>
                    </m:d>
                    <m:r>
                      <a:rPr lang="en-US" sz="2400" b="1" i="1" smtClean="0">
                        <a:latin typeface="Cambria Math" panose="02040503050406030204" pitchFamily="18" charset="0"/>
                      </a:rPr>
                      <m:t>+</m:t>
                    </m:r>
                    <m:d>
                      <m:dPr>
                        <m:begChr m:val="|"/>
                        <m:endChr m:val="|"/>
                        <m:ctrlPr>
                          <a:rPr lang="en-US" sz="2400" b="1" i="1">
                            <a:latin typeface="Cambria Math" panose="02040503050406030204" pitchFamily="18" charset="0"/>
                          </a:rPr>
                        </m:ctrlPr>
                      </m:dPr>
                      <m:e>
                        <m:d>
                          <m:dPr>
                            <m:begChr m:val="|"/>
                            <m:endChr m:val="|"/>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e>
                        </m:d>
                      </m:e>
                    </m:d>
                  </m:oMath>
                </a14:m>
                <a:endParaRPr lang="en-US" sz="2400" b="1" dirty="0"/>
              </a:p>
              <a:p>
                <a:r>
                  <a:rPr lang="en-US" sz="2400" b="1" dirty="0"/>
                  <a:t>Match Gradients: </a:t>
                </a:r>
                <a14:m>
                  <m:oMath xmlns:m="http://schemas.openxmlformats.org/officeDocument/2006/math">
                    <m:d>
                      <m:dPr>
                        <m:begChr m:val="‖"/>
                        <m:endChr m:val="‖"/>
                        <m:ctrlPr>
                          <a:rPr lang="en-US" sz="2400" b="1" i="1" smtClean="0">
                            <a:latin typeface="Cambria Math" panose="02040503050406030204" pitchFamily="18" charset="0"/>
                          </a:rPr>
                        </m:ctrlPr>
                      </m:dPr>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a:latin typeface="Cambria Math" panose="02040503050406030204" pitchFamily="18" charset="0"/>
                              </a:rPr>
                              <m:t>𝒑</m:t>
                            </m:r>
                          </m:e>
                        </m:d>
                        <m:r>
                          <a:rPr lang="en-US" sz="2400" b="1" i="1">
                            <a:latin typeface="Cambria Math" panose="02040503050406030204" pitchFamily="18" charset="0"/>
                          </a:rPr>
                          <m:t>−</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a:latin typeface="Cambria Math" panose="02040503050406030204" pitchFamily="18" charset="0"/>
                              </a:rPr>
                              <m:t>𝒑</m:t>
                            </m:r>
                          </m:e>
                        </m:d>
                      </m:e>
                    </m:d>
                    <m:r>
                      <a:rPr lang="en-US" sz="2400" b="1" i="1" smtClean="0">
                        <a:latin typeface="Cambria Math" panose="02040503050406030204" pitchFamily="18" charset="0"/>
                      </a:rPr>
                      <m:t>+</m:t>
                    </m:r>
                    <m:d>
                      <m:dPr>
                        <m:begChr m:val="‖"/>
                        <m:endChr m:val="‖"/>
                        <m:ctrlPr>
                          <a:rPr lang="en-US" sz="2400" b="1" i="1">
                            <a:latin typeface="Cambria Math" panose="02040503050406030204" pitchFamily="18" charset="0"/>
                          </a:rPr>
                        </m:ctrlPr>
                      </m:dPr>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r>
                          <a:rPr lang="en-US" sz="2400" b="1" i="1">
                            <a:latin typeface="Cambria Math" panose="02040503050406030204" pitchFamily="18" charset="0"/>
                          </a:rPr>
                          <m:t>−</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e>
                    </m:d>
                  </m:oMath>
                </a14:m>
                <a:endParaRPr lang="en-US" sz="2400" b="1" dirty="0"/>
              </a:p>
              <a:p>
                <a:r>
                  <a:rPr lang="en-US" sz="2400" b="1" dirty="0"/>
                  <a:t>Match Colors &amp; Gradients: </a:t>
                </a:r>
                <a:r>
                  <a:rPr lang="en-US" sz="2400" dirty="0"/>
                  <a:t>Match Gradients + Match C</a:t>
                </a:r>
                <a:r>
                  <a:rPr lang="en-US" altLang="zh-CN" sz="2400" dirty="0"/>
                  <a:t>olors</a:t>
                </a:r>
                <a:endParaRPr lang="en-US" sz="2400" dirty="0"/>
              </a:p>
              <a:p>
                <a:r>
                  <a:rPr lang="en-US" sz="2400" b="1" dirty="0"/>
                  <a:t>Match Colors &amp; Edges :</a:t>
                </a:r>
              </a:p>
            </p:txBody>
          </p:sp>
        </mc:Choice>
        <mc:Fallback xmlns="">
          <p:sp>
            <p:nvSpPr>
              <p:cNvPr id="5" name="TextBox 4">
                <a:extLst>
                  <a:ext uri="{FF2B5EF4-FFF2-40B4-BE49-F238E27FC236}">
                    <a16:creationId xmlns:a16="http://schemas.microsoft.com/office/drawing/2014/main" id="{345E205A-BB5F-4AFF-B07D-736D081B8377}"/>
                  </a:ext>
                </a:extLst>
              </p:cNvPr>
              <p:cNvSpPr txBox="1">
                <a:spLocks noRot="1" noChangeAspect="1" noMove="1" noResize="1" noEditPoints="1" noAdjustHandles="1" noChangeArrowheads="1" noChangeShapeType="1" noTextEdit="1"/>
              </p:cNvSpPr>
              <p:nvPr/>
            </p:nvSpPr>
            <p:spPr>
              <a:xfrm>
                <a:off x="1060509" y="4095750"/>
                <a:ext cx="9436238" cy="1809983"/>
              </a:xfrm>
              <a:prstGeom prst="rect">
                <a:avLst/>
              </a:prstGeom>
              <a:blipFill>
                <a:blip r:embed="rId3"/>
                <a:stretch>
                  <a:fillRect l="-1034" b="-6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BAFD78-715E-4962-AD2C-BCA07680F20E}"/>
                  </a:ext>
                </a:extLst>
              </p:cNvPr>
              <p:cNvSpPr txBox="1">
                <a:spLocks/>
              </p:cNvSpPr>
              <p:nvPr/>
            </p:nvSpPr>
            <p:spPr>
              <a:xfrm>
                <a:off x="-1121719" y="1590838"/>
                <a:ext cx="10515600" cy="171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2">
                              <a:lumMod val="75000"/>
                            </a:schemeClr>
                          </a:solidFill>
                          <a:latin typeface="Cambria Math" panose="02040503050406030204" pitchFamily="18" charset="0"/>
                        </a:rPr>
                        <m:t>𝐶</m:t>
                      </m:r>
                      <m:d>
                        <m:dPr>
                          <m:ctrlPr>
                            <a:rPr lang="en-US" i="1" smtClean="0">
                              <a:solidFill>
                                <a:schemeClr val="bg2">
                                  <a:lumMod val="75000"/>
                                </a:schemeClr>
                              </a:solidFill>
                              <a:latin typeface="Cambria Math" panose="02040503050406030204" pitchFamily="18" charset="0"/>
                            </a:rPr>
                          </m:ctrlPr>
                        </m:dPr>
                        <m:e>
                          <m:r>
                            <a:rPr lang="en-US" i="1" smtClean="0">
                              <a:solidFill>
                                <a:schemeClr val="bg2">
                                  <a:lumMod val="75000"/>
                                </a:schemeClr>
                              </a:solidFill>
                              <a:latin typeface="Cambria Math" panose="02040503050406030204" pitchFamily="18" charset="0"/>
                            </a:rPr>
                            <m:t>𝑙</m:t>
                          </m:r>
                        </m:e>
                      </m:d>
                      <m:r>
                        <a:rPr lang="en-US" i="1" smtClean="0">
                          <a:solidFill>
                            <a:schemeClr val="bg2">
                              <a:lumMod val="75000"/>
                            </a:schemeClr>
                          </a:solidFill>
                          <a:latin typeface="Cambria Math" panose="02040503050406030204" pitchFamily="18" charset="0"/>
                        </a:rPr>
                        <m:t>= </m:t>
                      </m:r>
                      <m:nary>
                        <m:naryPr>
                          <m:chr m:val="∑"/>
                          <m:supHide m:val="on"/>
                          <m:ctrlPr>
                            <a:rPr lang="en-US" i="1" smtClean="0">
                              <a:solidFill>
                                <a:schemeClr val="bg2">
                                  <a:lumMod val="75000"/>
                                </a:schemeClr>
                              </a:solidFill>
                              <a:latin typeface="Cambria Math" panose="02040503050406030204" pitchFamily="18" charset="0"/>
                            </a:rPr>
                          </m:ctrlPr>
                        </m:naryPr>
                        <m:sub>
                          <m:r>
                            <m:rPr>
                              <m:brk m:alnAt="7"/>
                            </m:rPr>
                            <a:rPr lang="en-US" b="0" i="1" smtClean="0">
                              <a:solidFill>
                                <a:schemeClr val="bg2">
                                  <a:lumMod val="75000"/>
                                </a:schemeClr>
                              </a:solidFill>
                              <a:latin typeface="Cambria Math" panose="02040503050406030204" pitchFamily="18" charset="0"/>
                            </a:rPr>
                            <m:t>𝑝</m:t>
                          </m:r>
                        </m:sub>
                        <m:sup/>
                        <m:e>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𝐶</m:t>
                              </m:r>
                            </m:e>
                            <m:sub>
                              <m:r>
                                <a:rPr lang="en-US" b="0" i="1" smtClean="0">
                                  <a:solidFill>
                                    <a:schemeClr val="bg2">
                                      <a:lumMod val="75000"/>
                                    </a:schemeClr>
                                  </a:solidFill>
                                  <a:latin typeface="Cambria Math" panose="02040503050406030204" pitchFamily="18" charset="0"/>
                                </a:rPr>
                                <m:t>𝑑</m:t>
                              </m:r>
                            </m:sub>
                          </m:sSub>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𝑝</m:t>
                              </m:r>
                              <m:r>
                                <a:rPr lang="en-US" b="0" i="1" smtClean="0">
                                  <a:solidFill>
                                    <a:schemeClr val="bg2">
                                      <a:lumMod val="75000"/>
                                    </a:schemeClr>
                                  </a:solidFill>
                                  <a:latin typeface="Cambria Math" panose="02040503050406030204" pitchFamily="18" charset="0"/>
                                </a:rPr>
                                <m:t>, </m:t>
                              </m:r>
                              <m:r>
                                <a:rPr lang="en-US" b="0" i="1" smtClean="0">
                                  <a:solidFill>
                                    <a:schemeClr val="bg2">
                                      <a:lumMod val="75000"/>
                                    </a:schemeClr>
                                  </a:solidFill>
                                  <a:latin typeface="Cambria Math" panose="02040503050406030204" pitchFamily="18" charset="0"/>
                                </a:rPr>
                                <m:t>𝐿</m:t>
                              </m:r>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𝑝</m:t>
                                  </m:r>
                                </m:e>
                              </m:d>
                            </m:e>
                          </m:d>
                          <m:r>
                            <a:rPr lang="en-US" b="0" i="1" smtClean="0">
                              <a:solidFill>
                                <a:schemeClr val="bg2">
                                  <a:lumMod val="75000"/>
                                </a:schemeClr>
                              </a:solidFill>
                              <a:latin typeface="Cambria Math" panose="02040503050406030204" pitchFamily="18" charset="0"/>
                            </a:rPr>
                            <m:t> </m:t>
                          </m:r>
                        </m:e>
                      </m:nary>
                      <m:r>
                        <a:rPr lang="en-US" i="1">
                          <a:solidFill>
                            <a:schemeClr val="bg2">
                              <a:lumMod val="75000"/>
                            </a:schemeClr>
                          </a:solidFill>
                          <a:latin typeface="Cambria Math" panose="02040503050406030204" pitchFamily="18" charset="0"/>
                        </a:rPr>
                        <m:t>+</m:t>
                      </m:r>
                      <m:nary>
                        <m:naryPr>
                          <m:chr m:val="∑"/>
                          <m:supHide m:val="on"/>
                          <m:ctrlPr>
                            <a:rPr lang="en-US" b="1" i="1" smtClean="0">
                              <a:solidFill>
                                <a:schemeClr val="tx1"/>
                              </a:solidFill>
                              <a:latin typeface="Cambria Math" panose="02040503050406030204" pitchFamily="18" charset="0"/>
                            </a:rPr>
                          </m:ctrlPr>
                        </m:naryPr>
                        <m:sub>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𝒒</m:t>
                          </m:r>
                        </m:sub>
                        <m:sup/>
                        <m:e>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𝑪</m:t>
                              </m:r>
                            </m:e>
                            <m:sub>
                              <m:r>
                                <a:rPr lang="en-US" b="1" i="1">
                                  <a:solidFill>
                                    <a:schemeClr val="tx1"/>
                                  </a:solidFill>
                                  <a:latin typeface="Cambria Math" panose="02040503050406030204" pitchFamily="18" charset="0"/>
                                </a:rPr>
                                <m:t>𝒊</m:t>
                              </m:r>
                            </m:sub>
                          </m:sSub>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𝒒</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𝑳</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𝑳</m:t>
                              </m:r>
                              <m:r>
                                <a:rPr 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𝒒</m:t>
                              </m:r>
                            </m:e>
                          </m:d>
                          <m:r>
                            <a:rPr lang="en-US" altLang="zh-CN" b="1" i="1">
                              <a:solidFill>
                                <a:schemeClr val="tx1"/>
                              </a:solidFill>
                              <a:latin typeface="Cambria Math" panose="02040503050406030204" pitchFamily="18" charset="0"/>
                            </a:rPr>
                            <m:t>)</m:t>
                          </m:r>
                        </m:e>
                      </m:nary>
                    </m:oMath>
                  </m:oMathPara>
                </a14:m>
                <a:endParaRPr lang="en-US" b="1" dirty="0"/>
              </a:p>
            </p:txBody>
          </p:sp>
        </mc:Choice>
        <mc:Fallback xmlns="">
          <p:sp>
            <p:nvSpPr>
              <p:cNvPr id="29" name="Content Placeholder 2">
                <a:extLst>
                  <a:ext uri="{FF2B5EF4-FFF2-40B4-BE49-F238E27FC236}">
                    <a16:creationId xmlns:a16="http://schemas.microsoft.com/office/drawing/2014/main" id="{55BAFD78-715E-4962-AD2C-BCA07680F20E}"/>
                  </a:ext>
                </a:extLst>
              </p:cNvPr>
              <p:cNvSpPr txBox="1">
                <a:spLocks noRot="1" noChangeAspect="1" noMove="1" noResize="1" noEditPoints="1" noAdjustHandles="1" noChangeArrowheads="1" noChangeShapeType="1" noTextEdit="1"/>
              </p:cNvSpPr>
              <p:nvPr/>
            </p:nvSpPr>
            <p:spPr>
              <a:xfrm>
                <a:off x="-1121719" y="1590838"/>
                <a:ext cx="10515600" cy="17176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684264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Interaction Penalty</a:t>
            </a:r>
          </a:p>
        </p:txBody>
      </p:sp>
      <p:sp>
        <p:nvSpPr>
          <p:cNvPr id="4" name="TextBox 3">
            <a:extLst>
              <a:ext uri="{FF2B5EF4-FFF2-40B4-BE49-F238E27FC236}">
                <a16:creationId xmlns:a16="http://schemas.microsoft.com/office/drawing/2014/main" id="{38341D85-E6E4-4C73-85CE-9EABE94F1D7B}"/>
              </a:ext>
            </a:extLst>
          </p:cNvPr>
          <p:cNvSpPr txBox="1"/>
          <p:nvPr/>
        </p:nvSpPr>
        <p:spPr>
          <a:xfrm>
            <a:off x="4243389" y="2723738"/>
            <a:ext cx="2491195" cy="584775"/>
          </a:xfrm>
          <a:prstGeom prst="rect">
            <a:avLst/>
          </a:prstGeom>
          <a:noFill/>
        </p:spPr>
        <p:txBody>
          <a:bodyPr wrap="none" rtlCol="0">
            <a:spAutoFit/>
          </a:bodyPr>
          <a:lstStyle/>
          <a:p>
            <a:r>
              <a:rPr lang="en-US" sz="3200" b="1" dirty="0"/>
              <a:t>Seam Penalty</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345E205A-BB5F-4AFF-B07D-736D081B8377}"/>
                  </a:ext>
                </a:extLst>
              </p:cNvPr>
              <p:cNvSpPr txBox="1"/>
              <p:nvPr/>
            </p:nvSpPr>
            <p:spPr>
              <a:xfrm>
                <a:off x="1060509" y="4095750"/>
                <a:ext cx="9436238" cy="1809983"/>
              </a:xfrm>
              <a:prstGeom prst="rect">
                <a:avLst/>
              </a:prstGeom>
              <a:noFill/>
            </p:spPr>
            <p:txBody>
              <a:bodyPr wrap="none" rtlCol="0">
                <a:spAutoFit/>
              </a:bodyPr>
              <a:lstStyle/>
              <a:p>
                <a:r>
                  <a:rPr lang="en-US" sz="2400" b="1" dirty="0"/>
                  <a:t>Match Colors: </a:t>
                </a:r>
                <a14:m>
                  <m:oMath xmlns:m="http://schemas.openxmlformats.org/officeDocument/2006/math">
                    <m:d>
                      <m:dPr>
                        <m:begChr m:val="|"/>
                        <m:endChr m:val="|"/>
                        <m:ctrlPr>
                          <a:rPr lang="en-US" sz="2400" b="1" i="1" smtClean="0">
                            <a:latin typeface="Cambria Math" panose="02040503050406030204" pitchFamily="18" charset="0"/>
                          </a:rPr>
                        </m:ctrlPr>
                      </m:dPr>
                      <m:e>
                        <m:d>
                          <m:dPr>
                            <m:begChr m:val="|"/>
                            <m:endChr m:val="|"/>
                            <m:ctrlPr>
                              <a:rPr lang="en-US" sz="2400" b="1" i="1" smtClean="0">
                                <a:latin typeface="Cambria Math" panose="02040503050406030204" pitchFamily="18" charset="0"/>
                              </a:rPr>
                            </m:ctrlPr>
                          </m:dPr>
                          <m:e>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r>
                              <a:rPr lang="en-US" sz="2400" b="1" i="1" smtClean="0">
                                <a:latin typeface="Cambria Math" panose="02040503050406030204" pitchFamily="18" charset="0"/>
                              </a:rPr>
                              <m:t>−</m:t>
                            </m:r>
                            <m:sSub>
                              <m:sSubPr>
                                <m:ctrlPr>
                                  <a:rPr lang="en-US" sz="2400" b="1" i="1" smtClean="0">
                                    <a:latin typeface="Cambria Math" panose="02040503050406030204" pitchFamily="18" charset="0"/>
                                  </a:rPr>
                                </m:ctrlPr>
                              </m:sSubPr>
                              <m:e>
                                <m:r>
                                  <a:rPr lang="en-US" sz="2400" b="1" i="1" smtClean="0">
                                    <a:latin typeface="Cambria Math" panose="02040503050406030204" pitchFamily="18" charset="0"/>
                                  </a:rPr>
                                  <m:t>𝑺</m:t>
                                </m:r>
                              </m:e>
                              <m:sub>
                                <m:r>
                                  <a:rPr lang="en-US" sz="2400" b="1" i="1" smtClean="0">
                                    <a:latin typeface="Cambria Math" panose="02040503050406030204" pitchFamily="18" charset="0"/>
                                  </a:rPr>
                                  <m:t>𝑳</m:t>
                                </m:r>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smtClean="0">
                                    <a:latin typeface="Cambria Math" panose="02040503050406030204" pitchFamily="18" charset="0"/>
                                  </a:rPr>
                                </m:ctrlPr>
                              </m:dPr>
                              <m:e>
                                <m:r>
                                  <a:rPr lang="en-US" sz="2400" b="1" i="1" smtClean="0">
                                    <a:latin typeface="Cambria Math" panose="02040503050406030204" pitchFamily="18" charset="0"/>
                                  </a:rPr>
                                  <m:t>𝒑</m:t>
                                </m:r>
                              </m:e>
                            </m:d>
                          </m:e>
                        </m:d>
                      </m:e>
                    </m:d>
                    <m:r>
                      <a:rPr lang="en-US" sz="2400" b="1" i="1" smtClean="0">
                        <a:latin typeface="Cambria Math" panose="02040503050406030204" pitchFamily="18" charset="0"/>
                      </a:rPr>
                      <m:t>+</m:t>
                    </m:r>
                    <m:d>
                      <m:dPr>
                        <m:begChr m:val="|"/>
                        <m:endChr m:val="|"/>
                        <m:ctrlPr>
                          <a:rPr lang="en-US" sz="2400" b="1" i="1">
                            <a:latin typeface="Cambria Math" panose="02040503050406030204" pitchFamily="18" charset="0"/>
                          </a:rPr>
                        </m:ctrlPr>
                      </m:dPr>
                      <m:e>
                        <m:d>
                          <m:dPr>
                            <m:begChr m:val="|"/>
                            <m:endChr m:val="|"/>
                            <m:ctrlPr>
                              <a:rPr lang="en-US" sz="2400" b="1" i="1">
                                <a:latin typeface="Cambria Math" panose="02040503050406030204" pitchFamily="18" charset="0"/>
                              </a:rPr>
                            </m:ctrlPr>
                          </m:dPr>
                          <m:e>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𝒑</m:t>
                                </m:r>
                              </m:e>
                            </m:d>
                          </m:e>
                        </m:d>
                      </m:e>
                    </m:d>
                  </m:oMath>
                </a14:m>
                <a:endParaRPr lang="en-US" sz="2400" b="1" dirty="0"/>
              </a:p>
              <a:p>
                <a:r>
                  <a:rPr lang="en-US" sz="2400" b="1" dirty="0"/>
                  <a:t>Match Gradients: </a:t>
                </a:r>
                <a14:m>
                  <m:oMath xmlns:m="http://schemas.openxmlformats.org/officeDocument/2006/math">
                    <m:d>
                      <m:dPr>
                        <m:begChr m:val="‖"/>
                        <m:endChr m:val="‖"/>
                        <m:ctrlPr>
                          <a:rPr lang="en-US" sz="2400" b="1" i="1" smtClean="0">
                            <a:latin typeface="Cambria Math" panose="02040503050406030204" pitchFamily="18" charset="0"/>
                          </a:rPr>
                        </m:ctrlPr>
                      </m:dPr>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a:latin typeface="Cambria Math" panose="02040503050406030204" pitchFamily="18" charset="0"/>
                              </a:rPr>
                              <m:t>𝒑</m:t>
                            </m:r>
                          </m:e>
                        </m:d>
                        <m:r>
                          <a:rPr lang="en-US" sz="2400" b="1" i="1">
                            <a:latin typeface="Cambria Math" panose="02040503050406030204" pitchFamily="18" charset="0"/>
                          </a:rPr>
                          <m:t>−</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a:latin typeface="Cambria Math" panose="02040503050406030204" pitchFamily="18" charset="0"/>
                              </a:rPr>
                              <m:t>𝒑</m:t>
                            </m:r>
                          </m:e>
                        </m:d>
                      </m:e>
                    </m:d>
                    <m:r>
                      <a:rPr lang="en-US" sz="2400" b="1" i="1" smtClean="0">
                        <a:latin typeface="Cambria Math" panose="02040503050406030204" pitchFamily="18" charset="0"/>
                      </a:rPr>
                      <m:t>+</m:t>
                    </m:r>
                    <m:d>
                      <m:dPr>
                        <m:begChr m:val="‖"/>
                        <m:endChr m:val="‖"/>
                        <m:ctrlPr>
                          <a:rPr lang="en-US" sz="2400" b="1" i="1">
                            <a:latin typeface="Cambria Math" panose="02040503050406030204" pitchFamily="18" charset="0"/>
                          </a:rPr>
                        </m:ctrlPr>
                      </m:dPr>
                      <m:e>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𝒑</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r>
                          <a:rPr lang="en-US" sz="2400" b="1" i="1">
                            <a:latin typeface="Cambria Math" panose="02040503050406030204" pitchFamily="18" charset="0"/>
                          </a:rPr>
                          <m:t>−</m:t>
                        </m:r>
                        <m:r>
                          <a:rPr lang="en-US" sz="2400" b="1" i="1">
                            <a:latin typeface="Cambria Math" panose="02040503050406030204" pitchFamily="18" charset="0"/>
                          </a:rPr>
                          <m:t>𝛁</m:t>
                        </m:r>
                        <m:sSub>
                          <m:sSubPr>
                            <m:ctrlPr>
                              <a:rPr lang="en-US" sz="2400" b="1" i="1">
                                <a:latin typeface="Cambria Math" panose="02040503050406030204" pitchFamily="18" charset="0"/>
                              </a:rPr>
                            </m:ctrlPr>
                          </m:sSubPr>
                          <m:e>
                            <m:r>
                              <a:rPr lang="en-US" sz="2400" b="1" i="1">
                                <a:latin typeface="Cambria Math" panose="02040503050406030204" pitchFamily="18" charset="0"/>
                              </a:rPr>
                              <m:t>𝑺</m:t>
                            </m:r>
                          </m:e>
                          <m:sub>
                            <m:r>
                              <a:rPr lang="en-US" sz="2400" b="1" i="1">
                                <a:latin typeface="Cambria Math" panose="02040503050406030204" pitchFamily="18" charset="0"/>
                              </a:rPr>
                              <m:t>𝑳</m:t>
                            </m:r>
                            <m:d>
                              <m:dPr>
                                <m:ctrlPr>
                                  <a:rPr lang="en-US" sz="2400" b="1" i="1">
                                    <a:latin typeface="Cambria Math" panose="02040503050406030204" pitchFamily="18" charset="0"/>
                                  </a:rPr>
                                </m:ctrlPr>
                              </m:dPr>
                              <m:e>
                                <m:r>
                                  <a:rPr lang="en-US" sz="2400" b="1" i="1">
                                    <a:latin typeface="Cambria Math" panose="02040503050406030204" pitchFamily="18" charset="0"/>
                                  </a:rPr>
                                  <m:t>𝒒</m:t>
                                </m:r>
                              </m:e>
                            </m:d>
                          </m:sub>
                        </m:sSub>
                        <m:d>
                          <m:dPr>
                            <m:ctrlPr>
                              <a:rPr lang="en-US" sz="2400" b="1" i="1">
                                <a:latin typeface="Cambria Math" panose="02040503050406030204" pitchFamily="18" charset="0"/>
                              </a:rPr>
                            </m:ctrlPr>
                          </m:dPr>
                          <m:e>
                            <m:r>
                              <a:rPr lang="en-US" sz="2400" b="1" i="1" smtClean="0">
                                <a:latin typeface="Cambria Math" panose="02040503050406030204" pitchFamily="18" charset="0"/>
                              </a:rPr>
                              <m:t>𝒒</m:t>
                            </m:r>
                          </m:e>
                        </m:d>
                      </m:e>
                    </m:d>
                  </m:oMath>
                </a14:m>
                <a:endParaRPr lang="en-US" sz="2400" b="1" dirty="0"/>
              </a:p>
              <a:p>
                <a:r>
                  <a:rPr lang="en-US" sz="2400" b="1" dirty="0"/>
                  <a:t>Match Colors &amp; Gradients: </a:t>
                </a:r>
                <a:r>
                  <a:rPr lang="en-US" sz="2400" dirty="0"/>
                  <a:t>Match Gradients + Match Colors</a:t>
                </a:r>
              </a:p>
              <a:p>
                <a:r>
                  <a:rPr lang="en-US" sz="2400" b="1" dirty="0"/>
                  <a:t>Match Colors &amp; Edges: </a:t>
                </a:r>
                <a:r>
                  <a:rPr lang="en-US" sz="2400" dirty="0"/>
                  <a:t>Match Colors / Scalar Edge Potential</a:t>
                </a:r>
              </a:p>
            </p:txBody>
          </p:sp>
        </mc:Choice>
        <mc:Fallback xmlns="">
          <p:sp>
            <p:nvSpPr>
              <p:cNvPr id="5" name="TextBox 4">
                <a:extLst>
                  <a:ext uri="{FF2B5EF4-FFF2-40B4-BE49-F238E27FC236}">
                    <a16:creationId xmlns:a16="http://schemas.microsoft.com/office/drawing/2014/main" id="{345E205A-BB5F-4AFF-B07D-736D081B8377}"/>
                  </a:ext>
                </a:extLst>
              </p:cNvPr>
              <p:cNvSpPr txBox="1">
                <a:spLocks noRot="1" noChangeAspect="1" noMove="1" noResize="1" noEditPoints="1" noAdjustHandles="1" noChangeArrowheads="1" noChangeShapeType="1" noTextEdit="1"/>
              </p:cNvSpPr>
              <p:nvPr/>
            </p:nvSpPr>
            <p:spPr>
              <a:xfrm>
                <a:off x="1060509" y="4095750"/>
                <a:ext cx="9436238" cy="1809983"/>
              </a:xfrm>
              <a:prstGeom prst="rect">
                <a:avLst/>
              </a:prstGeom>
              <a:blipFill>
                <a:blip r:embed="rId3"/>
                <a:stretch>
                  <a:fillRect l="-1034" b="-67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Content Placeholder 2">
                <a:extLst>
                  <a:ext uri="{FF2B5EF4-FFF2-40B4-BE49-F238E27FC236}">
                    <a16:creationId xmlns:a16="http://schemas.microsoft.com/office/drawing/2014/main" id="{55BAFD78-715E-4962-AD2C-BCA07680F20E}"/>
                  </a:ext>
                </a:extLst>
              </p:cNvPr>
              <p:cNvSpPr txBox="1">
                <a:spLocks/>
              </p:cNvSpPr>
              <p:nvPr/>
            </p:nvSpPr>
            <p:spPr>
              <a:xfrm>
                <a:off x="-1121719" y="1590838"/>
                <a:ext cx="10515600" cy="171767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smtClean="0">
                          <a:solidFill>
                            <a:schemeClr val="bg2">
                              <a:lumMod val="75000"/>
                            </a:schemeClr>
                          </a:solidFill>
                          <a:latin typeface="Cambria Math" panose="02040503050406030204" pitchFamily="18" charset="0"/>
                        </a:rPr>
                        <m:t>𝐶</m:t>
                      </m:r>
                      <m:d>
                        <m:dPr>
                          <m:ctrlPr>
                            <a:rPr lang="en-US" i="1" smtClean="0">
                              <a:solidFill>
                                <a:schemeClr val="bg2">
                                  <a:lumMod val="75000"/>
                                </a:schemeClr>
                              </a:solidFill>
                              <a:latin typeface="Cambria Math" panose="02040503050406030204" pitchFamily="18" charset="0"/>
                            </a:rPr>
                          </m:ctrlPr>
                        </m:dPr>
                        <m:e>
                          <m:r>
                            <a:rPr lang="en-US" i="1" smtClean="0">
                              <a:solidFill>
                                <a:schemeClr val="bg2">
                                  <a:lumMod val="75000"/>
                                </a:schemeClr>
                              </a:solidFill>
                              <a:latin typeface="Cambria Math" panose="02040503050406030204" pitchFamily="18" charset="0"/>
                            </a:rPr>
                            <m:t>𝑙</m:t>
                          </m:r>
                        </m:e>
                      </m:d>
                      <m:r>
                        <a:rPr lang="en-US" i="1" smtClean="0">
                          <a:solidFill>
                            <a:schemeClr val="bg2">
                              <a:lumMod val="75000"/>
                            </a:schemeClr>
                          </a:solidFill>
                          <a:latin typeface="Cambria Math" panose="02040503050406030204" pitchFamily="18" charset="0"/>
                        </a:rPr>
                        <m:t>= </m:t>
                      </m:r>
                      <m:nary>
                        <m:naryPr>
                          <m:chr m:val="∑"/>
                          <m:supHide m:val="on"/>
                          <m:ctrlPr>
                            <a:rPr lang="en-US" i="1" smtClean="0">
                              <a:solidFill>
                                <a:schemeClr val="bg2">
                                  <a:lumMod val="75000"/>
                                </a:schemeClr>
                              </a:solidFill>
                              <a:latin typeface="Cambria Math" panose="02040503050406030204" pitchFamily="18" charset="0"/>
                            </a:rPr>
                          </m:ctrlPr>
                        </m:naryPr>
                        <m:sub>
                          <m:r>
                            <m:rPr>
                              <m:brk m:alnAt="7"/>
                            </m:rPr>
                            <a:rPr lang="en-US" b="0" i="1" smtClean="0">
                              <a:solidFill>
                                <a:schemeClr val="bg2">
                                  <a:lumMod val="75000"/>
                                </a:schemeClr>
                              </a:solidFill>
                              <a:latin typeface="Cambria Math" panose="02040503050406030204" pitchFamily="18" charset="0"/>
                            </a:rPr>
                            <m:t>𝑝</m:t>
                          </m:r>
                        </m:sub>
                        <m:sup/>
                        <m:e>
                          <m:sSub>
                            <m:sSubPr>
                              <m:ctrlPr>
                                <a:rPr lang="en-US" i="1" smtClean="0">
                                  <a:solidFill>
                                    <a:schemeClr val="bg2">
                                      <a:lumMod val="75000"/>
                                    </a:schemeClr>
                                  </a:solidFill>
                                  <a:latin typeface="Cambria Math" panose="02040503050406030204" pitchFamily="18" charset="0"/>
                                </a:rPr>
                              </m:ctrlPr>
                            </m:sSubPr>
                            <m:e>
                              <m:r>
                                <a:rPr lang="en-US" b="0" i="1" smtClean="0">
                                  <a:solidFill>
                                    <a:schemeClr val="bg2">
                                      <a:lumMod val="75000"/>
                                    </a:schemeClr>
                                  </a:solidFill>
                                  <a:latin typeface="Cambria Math" panose="02040503050406030204" pitchFamily="18" charset="0"/>
                                </a:rPr>
                                <m:t>𝐶</m:t>
                              </m:r>
                            </m:e>
                            <m:sub>
                              <m:r>
                                <a:rPr lang="en-US" b="0" i="1" smtClean="0">
                                  <a:solidFill>
                                    <a:schemeClr val="bg2">
                                      <a:lumMod val="75000"/>
                                    </a:schemeClr>
                                  </a:solidFill>
                                  <a:latin typeface="Cambria Math" panose="02040503050406030204" pitchFamily="18" charset="0"/>
                                </a:rPr>
                                <m:t>𝑑</m:t>
                              </m:r>
                            </m:sub>
                          </m:sSub>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𝑝</m:t>
                              </m:r>
                              <m:r>
                                <a:rPr lang="en-US" b="0" i="1" smtClean="0">
                                  <a:solidFill>
                                    <a:schemeClr val="bg2">
                                      <a:lumMod val="75000"/>
                                    </a:schemeClr>
                                  </a:solidFill>
                                  <a:latin typeface="Cambria Math" panose="02040503050406030204" pitchFamily="18" charset="0"/>
                                </a:rPr>
                                <m:t>, </m:t>
                              </m:r>
                              <m:r>
                                <a:rPr lang="en-US" b="0" i="1" smtClean="0">
                                  <a:solidFill>
                                    <a:schemeClr val="bg2">
                                      <a:lumMod val="75000"/>
                                    </a:schemeClr>
                                  </a:solidFill>
                                  <a:latin typeface="Cambria Math" panose="02040503050406030204" pitchFamily="18" charset="0"/>
                                </a:rPr>
                                <m:t>𝐿</m:t>
                              </m:r>
                              <m:d>
                                <m:dPr>
                                  <m:ctrlPr>
                                    <a:rPr lang="en-US"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𝑝</m:t>
                                  </m:r>
                                </m:e>
                              </m:d>
                            </m:e>
                          </m:d>
                          <m:r>
                            <a:rPr lang="en-US" b="0" i="1" smtClean="0">
                              <a:solidFill>
                                <a:schemeClr val="bg2">
                                  <a:lumMod val="75000"/>
                                </a:schemeClr>
                              </a:solidFill>
                              <a:latin typeface="Cambria Math" panose="02040503050406030204" pitchFamily="18" charset="0"/>
                            </a:rPr>
                            <m:t> </m:t>
                          </m:r>
                        </m:e>
                      </m:nary>
                      <m:r>
                        <a:rPr lang="en-US" i="1">
                          <a:solidFill>
                            <a:schemeClr val="bg2">
                              <a:lumMod val="75000"/>
                            </a:schemeClr>
                          </a:solidFill>
                          <a:latin typeface="Cambria Math" panose="02040503050406030204" pitchFamily="18" charset="0"/>
                        </a:rPr>
                        <m:t>+</m:t>
                      </m:r>
                      <m:nary>
                        <m:naryPr>
                          <m:chr m:val="∑"/>
                          <m:supHide m:val="on"/>
                          <m:ctrlPr>
                            <a:rPr lang="en-US" b="1" i="1" smtClean="0">
                              <a:solidFill>
                                <a:schemeClr val="tx1"/>
                              </a:solidFill>
                              <a:latin typeface="Cambria Math" panose="02040503050406030204" pitchFamily="18" charset="0"/>
                            </a:rPr>
                          </m:ctrlPr>
                        </m:naryPr>
                        <m:sub>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𝒒</m:t>
                          </m:r>
                        </m:sub>
                        <m:sup/>
                        <m:e>
                          <m:sSub>
                            <m:sSubPr>
                              <m:ctrlPr>
                                <a:rPr lang="en-US" b="1" i="1">
                                  <a:solidFill>
                                    <a:schemeClr val="tx1"/>
                                  </a:solidFill>
                                  <a:latin typeface="Cambria Math" panose="02040503050406030204" pitchFamily="18" charset="0"/>
                                </a:rPr>
                              </m:ctrlPr>
                            </m:sSubPr>
                            <m:e>
                              <m:r>
                                <a:rPr lang="en-US" b="1" i="1">
                                  <a:solidFill>
                                    <a:schemeClr val="tx1"/>
                                  </a:solidFill>
                                  <a:latin typeface="Cambria Math" panose="02040503050406030204" pitchFamily="18" charset="0"/>
                                </a:rPr>
                                <m:t>𝑪</m:t>
                              </m:r>
                            </m:e>
                            <m:sub>
                              <m:r>
                                <a:rPr lang="en-US" b="1" i="1">
                                  <a:solidFill>
                                    <a:schemeClr val="tx1"/>
                                  </a:solidFill>
                                  <a:latin typeface="Cambria Math" panose="02040503050406030204" pitchFamily="18" charset="0"/>
                                </a:rPr>
                                <m:t>𝒊</m:t>
                              </m:r>
                            </m:sub>
                          </m:sSub>
                          <m:r>
                            <a:rPr lang="en-US" b="1" i="1">
                              <a:solidFill>
                                <a:schemeClr val="tx1"/>
                              </a:solidFill>
                              <a:latin typeface="Cambria Math" panose="02040503050406030204" pitchFamily="18" charset="0"/>
                            </a:rPr>
                            <m:t>(</m:t>
                          </m:r>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𝒒</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𝑳</m:t>
                          </m:r>
                          <m:d>
                            <m:dPr>
                              <m:ctrlPr>
                                <a:rPr lang="en-US" b="1" i="1">
                                  <a:solidFill>
                                    <a:schemeClr val="tx1"/>
                                  </a:solidFill>
                                  <a:latin typeface="Cambria Math" panose="02040503050406030204" pitchFamily="18" charset="0"/>
                                </a:rPr>
                              </m:ctrlPr>
                            </m:dPr>
                            <m:e>
                              <m:r>
                                <a:rPr lang="en-US" b="1" i="1">
                                  <a:solidFill>
                                    <a:schemeClr val="tx1"/>
                                  </a:solidFill>
                                  <a:latin typeface="Cambria Math" panose="02040503050406030204" pitchFamily="18" charset="0"/>
                                </a:rPr>
                                <m:t>𝒑</m:t>
                              </m:r>
                              <m:r>
                                <a:rPr lang="en-US" b="1" i="1">
                                  <a:solidFill>
                                    <a:schemeClr val="tx1"/>
                                  </a:solidFill>
                                  <a:latin typeface="Cambria Math" panose="02040503050406030204" pitchFamily="18" charset="0"/>
                                </a:rPr>
                                <m:t>), </m:t>
                              </m:r>
                              <m:r>
                                <a:rPr lang="en-US" b="1" i="1">
                                  <a:solidFill>
                                    <a:schemeClr val="tx1"/>
                                  </a:solidFill>
                                  <a:latin typeface="Cambria Math" panose="02040503050406030204" pitchFamily="18" charset="0"/>
                                </a:rPr>
                                <m:t>𝑳</m:t>
                              </m:r>
                              <m:r>
                                <a:rPr lang="en-US" b="1" i="1">
                                  <a:solidFill>
                                    <a:schemeClr val="tx1"/>
                                  </a:solidFill>
                                  <a:latin typeface="Cambria Math" panose="02040503050406030204" pitchFamily="18" charset="0"/>
                                </a:rPr>
                                <m:t>(</m:t>
                              </m:r>
                              <m:r>
                                <a:rPr lang="en-US" altLang="zh-CN" b="1" i="1">
                                  <a:solidFill>
                                    <a:schemeClr val="tx1"/>
                                  </a:solidFill>
                                  <a:latin typeface="Cambria Math" panose="02040503050406030204" pitchFamily="18" charset="0"/>
                                </a:rPr>
                                <m:t>𝒒</m:t>
                              </m:r>
                            </m:e>
                          </m:d>
                          <m:r>
                            <a:rPr lang="en-US" altLang="zh-CN" b="1" i="1">
                              <a:solidFill>
                                <a:schemeClr val="tx1"/>
                              </a:solidFill>
                              <a:latin typeface="Cambria Math" panose="02040503050406030204" pitchFamily="18" charset="0"/>
                            </a:rPr>
                            <m:t>)</m:t>
                          </m:r>
                        </m:e>
                      </m:nary>
                    </m:oMath>
                  </m:oMathPara>
                </a14:m>
                <a:endParaRPr lang="en-US" b="1" dirty="0"/>
              </a:p>
            </p:txBody>
          </p:sp>
        </mc:Choice>
        <mc:Fallback xmlns="">
          <p:sp>
            <p:nvSpPr>
              <p:cNvPr id="29" name="Content Placeholder 2">
                <a:extLst>
                  <a:ext uri="{FF2B5EF4-FFF2-40B4-BE49-F238E27FC236}">
                    <a16:creationId xmlns:a16="http://schemas.microsoft.com/office/drawing/2014/main" id="{55BAFD78-715E-4962-AD2C-BCA07680F20E}"/>
                  </a:ext>
                </a:extLst>
              </p:cNvPr>
              <p:cNvSpPr txBox="1">
                <a:spLocks noRot="1" noChangeAspect="1" noMove="1" noResize="1" noEditPoints="1" noAdjustHandles="1" noChangeArrowheads="1" noChangeShapeType="1" noTextEdit="1"/>
              </p:cNvSpPr>
              <p:nvPr/>
            </p:nvSpPr>
            <p:spPr>
              <a:xfrm>
                <a:off x="-1121719" y="1590838"/>
                <a:ext cx="10515600" cy="171767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4544067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O</a:t>
            </a:r>
            <a:r>
              <a:rPr lang="en-US" altLang="zh-CN" b="1" dirty="0">
                <a:latin typeface="+mn-lt"/>
              </a:rPr>
              <a:t>utline</a:t>
            </a:r>
            <a:endParaRPr lang="en-US" b="1" dirty="0">
              <a:latin typeface="+mn-lt"/>
            </a:endParaRPr>
          </a:p>
        </p:txBody>
      </p:sp>
      <p:sp>
        <p:nvSpPr>
          <p:cNvPr id="3" name="Content Placeholder 2">
            <a:extLst>
              <a:ext uri="{FF2B5EF4-FFF2-40B4-BE49-F238E27FC236}">
                <a16:creationId xmlns:a16="http://schemas.microsoft.com/office/drawing/2014/main" id="{C8CE2429-B723-444E-8F39-9C59A53BFCA2}"/>
              </a:ext>
            </a:extLst>
          </p:cNvPr>
          <p:cNvSpPr>
            <a:spLocks noGrp="1"/>
          </p:cNvSpPr>
          <p:nvPr>
            <p:ph idx="1"/>
          </p:nvPr>
        </p:nvSpPr>
        <p:spPr/>
        <p:txBody>
          <a:bodyPr/>
          <a:lstStyle/>
          <a:p>
            <a:r>
              <a:rPr lang="en-US" dirty="0"/>
              <a:t>Segmentation</a:t>
            </a:r>
          </a:p>
          <a:p>
            <a:pPr lvl="1"/>
            <a:r>
              <a:rPr lang="en-US" dirty="0" err="1"/>
              <a:t>Ineraction</a:t>
            </a:r>
            <a:r>
              <a:rPr lang="en-US" dirty="0"/>
              <a:t> Penalty</a:t>
            </a:r>
          </a:p>
          <a:p>
            <a:pPr lvl="1"/>
            <a:r>
              <a:rPr lang="en-US" dirty="0"/>
              <a:t>Inertia</a:t>
            </a:r>
          </a:p>
          <a:p>
            <a:pPr lvl="1"/>
            <a:endParaRPr lang="en-US" dirty="0"/>
          </a:p>
          <a:p>
            <a:r>
              <a:rPr lang="en-US" dirty="0"/>
              <a:t>Gradient domain fusion</a:t>
            </a:r>
          </a:p>
          <a:p>
            <a:endParaRPr lang="en-US" dirty="0"/>
          </a:p>
          <a:p>
            <a:r>
              <a:rPr lang="en-US" dirty="0"/>
              <a:t>Results</a:t>
            </a:r>
          </a:p>
          <a:p>
            <a:endParaRPr lang="en-US" dirty="0"/>
          </a:p>
          <a:p>
            <a:r>
              <a:rPr lang="en-US" dirty="0"/>
              <a:t>Discussions</a:t>
            </a:r>
          </a:p>
          <a:p>
            <a:endParaRPr lang="en-US" dirty="0"/>
          </a:p>
        </p:txBody>
      </p:sp>
    </p:spTree>
    <p:extLst>
      <p:ext uri="{BB962C8B-B14F-4D97-AF65-F5344CB8AC3E}">
        <p14:creationId xmlns:p14="http://schemas.microsoft.com/office/powerpoint/2010/main" val="17449284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Spatial </a:t>
            </a:r>
            <a:r>
              <a:rPr lang="en-US" b="1" dirty="0" err="1">
                <a:latin typeface="+mn-lt"/>
              </a:rPr>
              <a:t>Constaint</a:t>
            </a:r>
            <a:r>
              <a:rPr lang="en-US" b="1" dirty="0">
                <a:latin typeface="+mn-lt"/>
              </a:rPr>
              <a:t>: Inertia</a:t>
            </a:r>
          </a:p>
        </p:txBody>
      </p:sp>
      <p:sp>
        <p:nvSpPr>
          <p:cNvPr id="3" name="Rectangle 2">
            <a:extLst>
              <a:ext uri="{FF2B5EF4-FFF2-40B4-BE49-F238E27FC236}">
                <a16:creationId xmlns:a16="http://schemas.microsoft.com/office/drawing/2014/main" id="{3A79E850-1ED0-4515-9320-31BC3801AA49}"/>
              </a:ext>
            </a:extLst>
          </p:cNvPr>
          <p:cNvSpPr/>
          <p:nvPr/>
        </p:nvSpPr>
        <p:spPr>
          <a:xfrm>
            <a:off x="1971675" y="2047875"/>
            <a:ext cx="7315200" cy="394335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Freeform: Shape 3">
            <a:extLst>
              <a:ext uri="{FF2B5EF4-FFF2-40B4-BE49-F238E27FC236}">
                <a16:creationId xmlns:a16="http://schemas.microsoft.com/office/drawing/2014/main" id="{319047B7-A474-43DB-8DC6-14C361C79EC3}"/>
              </a:ext>
            </a:extLst>
          </p:cNvPr>
          <p:cNvSpPr/>
          <p:nvPr/>
        </p:nvSpPr>
        <p:spPr>
          <a:xfrm>
            <a:off x="3467100" y="2751824"/>
            <a:ext cx="3981450" cy="2744101"/>
          </a:xfrm>
          <a:custGeom>
            <a:avLst/>
            <a:gdLst>
              <a:gd name="connsiteX0" fmla="*/ 0 w 3981450"/>
              <a:gd name="connsiteY0" fmla="*/ 239026 h 2744101"/>
              <a:gd name="connsiteX1" fmla="*/ 1152525 w 3981450"/>
              <a:gd name="connsiteY1" fmla="*/ 48526 h 2744101"/>
              <a:gd name="connsiteX2" fmla="*/ 1781175 w 3981450"/>
              <a:gd name="connsiteY2" fmla="*/ 1029601 h 2744101"/>
              <a:gd name="connsiteX3" fmla="*/ 3248025 w 3981450"/>
              <a:gd name="connsiteY3" fmla="*/ 915301 h 2744101"/>
              <a:gd name="connsiteX4" fmla="*/ 3981450 w 3981450"/>
              <a:gd name="connsiteY4" fmla="*/ 2744101 h 2744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81450" h="2744101">
                <a:moveTo>
                  <a:pt x="0" y="239026"/>
                </a:moveTo>
                <a:cubicBezTo>
                  <a:pt x="427831" y="77894"/>
                  <a:pt x="855663" y="-83237"/>
                  <a:pt x="1152525" y="48526"/>
                </a:cubicBezTo>
                <a:cubicBezTo>
                  <a:pt x="1449388" y="180288"/>
                  <a:pt x="1431925" y="885139"/>
                  <a:pt x="1781175" y="1029601"/>
                </a:cubicBezTo>
                <a:cubicBezTo>
                  <a:pt x="2130425" y="1174063"/>
                  <a:pt x="2881313" y="629551"/>
                  <a:pt x="3248025" y="915301"/>
                </a:cubicBezTo>
                <a:cubicBezTo>
                  <a:pt x="3614737" y="1201051"/>
                  <a:pt x="3798093" y="1972576"/>
                  <a:pt x="3981450" y="2744101"/>
                </a:cubicBezTo>
              </a:path>
            </a:pathLst>
          </a:custGeom>
          <a:noFill/>
          <a:ln w="76200">
            <a:solidFill>
              <a:schemeClr val="bg1"/>
            </a:solidFill>
          </a:ln>
          <a:effectLst>
            <a:glow rad="787400">
              <a:schemeClr val="bg1">
                <a:alpha val="48000"/>
              </a:schemeClr>
            </a:glow>
            <a:outerShdw blurRad="317500" dist="50800" dir="5400000" algn="ctr" rotWithShape="0">
              <a:schemeClr val="bg1">
                <a:alpha val="88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745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G</a:t>
            </a:r>
            <a:r>
              <a:rPr lang="en-US" altLang="zh-CN" b="1" dirty="0">
                <a:latin typeface="+mn-lt"/>
              </a:rPr>
              <a:t>radient Domain </a:t>
            </a:r>
            <a:r>
              <a:rPr lang="en-US" altLang="zh-CN" b="1" dirty="0" err="1">
                <a:latin typeface="+mn-lt"/>
              </a:rPr>
              <a:t>Fushion</a:t>
            </a:r>
            <a:endParaRPr lang="en-US" b="1" dirty="0">
              <a:latin typeface="+mn-lt"/>
            </a:endParaRPr>
          </a:p>
        </p:txBody>
      </p:sp>
      <p:sp>
        <p:nvSpPr>
          <p:cNvPr id="5" name="TextBox 4">
            <a:extLst>
              <a:ext uri="{FF2B5EF4-FFF2-40B4-BE49-F238E27FC236}">
                <a16:creationId xmlns:a16="http://schemas.microsoft.com/office/drawing/2014/main" id="{8105BFC2-D9E4-4E41-9607-54E5F9248C58}"/>
              </a:ext>
            </a:extLst>
          </p:cNvPr>
          <p:cNvSpPr txBox="1"/>
          <p:nvPr/>
        </p:nvSpPr>
        <p:spPr>
          <a:xfrm>
            <a:off x="754215" y="1945837"/>
            <a:ext cx="4181769" cy="1323439"/>
          </a:xfrm>
          <a:prstGeom prst="rect">
            <a:avLst/>
          </a:prstGeom>
          <a:noFill/>
        </p:spPr>
        <p:txBody>
          <a:bodyPr wrap="square" rtlCol="0">
            <a:spAutoFit/>
          </a:bodyPr>
          <a:lstStyle/>
          <a:p>
            <a:r>
              <a:rPr lang="en-US" sz="3200" b="1" dirty="0"/>
              <a:t>Rational: </a:t>
            </a:r>
          </a:p>
          <a:p>
            <a:r>
              <a:rPr lang="en-US" sz="2400" b="1" dirty="0"/>
              <a:t>There are artifacts in </a:t>
            </a:r>
            <a:r>
              <a:rPr lang="en-US" sz="2400" b="1" dirty="0" err="1"/>
              <a:t>boundries</a:t>
            </a:r>
            <a:r>
              <a:rPr lang="en-US" sz="2400" b="1" dirty="0"/>
              <a:t> even graph cuts cannot resolve</a:t>
            </a:r>
            <a:endParaRPr lang="en-US" sz="2400" dirty="0"/>
          </a:p>
        </p:txBody>
      </p:sp>
      <p:pic>
        <p:nvPicPr>
          <p:cNvPr id="7" name="Picture 6">
            <a:extLst>
              <a:ext uri="{FF2B5EF4-FFF2-40B4-BE49-F238E27FC236}">
                <a16:creationId xmlns:a16="http://schemas.microsoft.com/office/drawing/2014/main" id="{5A8B8115-E83E-437F-975F-DF577D98136E}"/>
              </a:ext>
            </a:extLst>
          </p:cNvPr>
          <p:cNvPicPr>
            <a:picLocks noChangeAspect="1"/>
          </p:cNvPicPr>
          <p:nvPr/>
        </p:nvPicPr>
        <p:blipFill>
          <a:blip r:embed="rId3"/>
          <a:stretch>
            <a:fillRect/>
          </a:stretch>
        </p:blipFill>
        <p:spPr>
          <a:xfrm>
            <a:off x="5333712" y="1646429"/>
            <a:ext cx="2930725" cy="2247328"/>
          </a:xfrm>
          <a:prstGeom prst="rect">
            <a:avLst/>
          </a:prstGeom>
        </p:spPr>
      </p:pic>
      <p:pic>
        <p:nvPicPr>
          <p:cNvPr id="6" name="Picture 5">
            <a:extLst>
              <a:ext uri="{FF2B5EF4-FFF2-40B4-BE49-F238E27FC236}">
                <a16:creationId xmlns:a16="http://schemas.microsoft.com/office/drawing/2014/main" id="{21D4E4D9-30C8-4472-B374-0B688F0F1DFF}"/>
              </a:ext>
            </a:extLst>
          </p:cNvPr>
          <p:cNvPicPr>
            <a:picLocks noChangeAspect="1"/>
          </p:cNvPicPr>
          <p:nvPr/>
        </p:nvPicPr>
        <p:blipFill>
          <a:blip r:embed="rId4"/>
          <a:stretch>
            <a:fillRect/>
          </a:stretch>
        </p:blipFill>
        <p:spPr>
          <a:xfrm>
            <a:off x="8264437" y="912264"/>
            <a:ext cx="3759275" cy="2981493"/>
          </a:xfrm>
          <a:prstGeom prst="rect">
            <a:avLst/>
          </a:prstGeom>
        </p:spPr>
      </p:pic>
      <p:pic>
        <p:nvPicPr>
          <p:cNvPr id="8" name="Picture 7">
            <a:extLst>
              <a:ext uri="{FF2B5EF4-FFF2-40B4-BE49-F238E27FC236}">
                <a16:creationId xmlns:a16="http://schemas.microsoft.com/office/drawing/2014/main" id="{2ACDC17B-1F56-4ADF-9572-1A61C5F135B3}"/>
              </a:ext>
            </a:extLst>
          </p:cNvPr>
          <p:cNvPicPr>
            <a:picLocks noChangeAspect="1"/>
          </p:cNvPicPr>
          <p:nvPr/>
        </p:nvPicPr>
        <p:blipFill>
          <a:blip r:embed="rId5"/>
          <a:stretch>
            <a:fillRect/>
          </a:stretch>
        </p:blipFill>
        <p:spPr>
          <a:xfrm>
            <a:off x="8773008" y="4021021"/>
            <a:ext cx="3250704" cy="2836979"/>
          </a:xfrm>
          <a:prstGeom prst="rect">
            <a:avLst/>
          </a:prstGeom>
        </p:spPr>
      </p:pic>
      <p:sp>
        <p:nvSpPr>
          <p:cNvPr id="9" name="Rectangle 8">
            <a:extLst>
              <a:ext uri="{FF2B5EF4-FFF2-40B4-BE49-F238E27FC236}">
                <a16:creationId xmlns:a16="http://schemas.microsoft.com/office/drawing/2014/main" id="{DC3CD22D-D6CE-462D-97EA-13D2181830F9}"/>
              </a:ext>
            </a:extLst>
          </p:cNvPr>
          <p:cNvSpPr/>
          <p:nvPr/>
        </p:nvSpPr>
        <p:spPr>
          <a:xfrm>
            <a:off x="7209537" y="3369525"/>
            <a:ext cx="1873333" cy="523220"/>
          </a:xfrm>
          <a:prstGeom prst="rect">
            <a:avLst/>
          </a:prstGeom>
        </p:spPr>
        <p:txBody>
          <a:bodyPr wrap="none">
            <a:spAutoFit/>
          </a:bodyPr>
          <a:lstStyle/>
          <a:p>
            <a:r>
              <a:rPr lang="en-US" sz="2800" b="1" dirty="0">
                <a:solidFill>
                  <a:schemeClr val="bg1"/>
                </a:solidFill>
              </a:rPr>
              <a:t>Before GDF</a:t>
            </a:r>
          </a:p>
        </p:txBody>
      </p:sp>
      <p:sp>
        <p:nvSpPr>
          <p:cNvPr id="10" name="Rectangle 9">
            <a:extLst>
              <a:ext uri="{FF2B5EF4-FFF2-40B4-BE49-F238E27FC236}">
                <a16:creationId xmlns:a16="http://schemas.microsoft.com/office/drawing/2014/main" id="{446C6B7B-9BF3-4878-898F-F22FE3212E93}"/>
              </a:ext>
            </a:extLst>
          </p:cNvPr>
          <p:cNvSpPr/>
          <p:nvPr/>
        </p:nvSpPr>
        <p:spPr>
          <a:xfrm>
            <a:off x="8862061" y="6156778"/>
            <a:ext cx="946541" cy="523220"/>
          </a:xfrm>
          <a:prstGeom prst="rect">
            <a:avLst/>
          </a:prstGeom>
        </p:spPr>
        <p:txBody>
          <a:bodyPr wrap="none">
            <a:spAutoFit/>
          </a:bodyPr>
          <a:lstStyle/>
          <a:p>
            <a:r>
              <a:rPr lang="en-US" sz="2800" b="1" dirty="0">
                <a:solidFill>
                  <a:schemeClr val="bg1"/>
                </a:solidFill>
              </a:rPr>
              <a:t>After</a:t>
            </a:r>
          </a:p>
        </p:txBody>
      </p:sp>
    </p:spTree>
    <p:extLst>
      <p:ext uri="{BB962C8B-B14F-4D97-AF65-F5344CB8AC3E}">
        <p14:creationId xmlns:p14="http://schemas.microsoft.com/office/powerpoint/2010/main" val="4186056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G</a:t>
            </a:r>
            <a:r>
              <a:rPr lang="en-US" altLang="zh-CN" b="1" dirty="0">
                <a:latin typeface="+mn-lt"/>
              </a:rPr>
              <a:t>radient Domain </a:t>
            </a:r>
            <a:r>
              <a:rPr lang="en-US" altLang="zh-CN" b="1" dirty="0" err="1">
                <a:latin typeface="+mn-lt"/>
              </a:rPr>
              <a:t>Fushion</a:t>
            </a:r>
            <a:endParaRPr lang="en-US" b="1" dirty="0">
              <a:latin typeface="+mn-lt"/>
            </a:endParaRPr>
          </a:p>
        </p:txBody>
      </p:sp>
      <p:sp>
        <p:nvSpPr>
          <p:cNvPr id="5" name="TextBox 4">
            <a:extLst>
              <a:ext uri="{FF2B5EF4-FFF2-40B4-BE49-F238E27FC236}">
                <a16:creationId xmlns:a16="http://schemas.microsoft.com/office/drawing/2014/main" id="{8105BFC2-D9E4-4E41-9607-54E5F9248C58}"/>
              </a:ext>
            </a:extLst>
          </p:cNvPr>
          <p:cNvSpPr txBox="1"/>
          <p:nvPr/>
        </p:nvSpPr>
        <p:spPr>
          <a:xfrm>
            <a:off x="754215" y="1945837"/>
            <a:ext cx="4181769" cy="1323439"/>
          </a:xfrm>
          <a:prstGeom prst="rect">
            <a:avLst/>
          </a:prstGeom>
          <a:noFill/>
        </p:spPr>
        <p:txBody>
          <a:bodyPr wrap="square" rtlCol="0">
            <a:spAutoFit/>
          </a:bodyPr>
          <a:lstStyle/>
          <a:p>
            <a:r>
              <a:rPr lang="en-US" sz="3200" b="1" dirty="0"/>
              <a:t>Rational: </a:t>
            </a:r>
          </a:p>
          <a:p>
            <a:r>
              <a:rPr lang="en-US" sz="2400" b="1" dirty="0"/>
              <a:t>There are artifacts in </a:t>
            </a:r>
            <a:r>
              <a:rPr lang="en-US" sz="2400" b="1" dirty="0" err="1"/>
              <a:t>boundries</a:t>
            </a:r>
            <a:r>
              <a:rPr lang="en-US" sz="2400" b="1" dirty="0"/>
              <a:t> even graph cuts cannot resolve</a:t>
            </a:r>
            <a:endParaRPr lang="en-US" sz="2400" dirty="0"/>
          </a:p>
        </p:txBody>
      </p:sp>
      <p:pic>
        <p:nvPicPr>
          <p:cNvPr id="7" name="Picture 6">
            <a:extLst>
              <a:ext uri="{FF2B5EF4-FFF2-40B4-BE49-F238E27FC236}">
                <a16:creationId xmlns:a16="http://schemas.microsoft.com/office/drawing/2014/main" id="{5A8B8115-E83E-437F-975F-DF577D98136E}"/>
              </a:ext>
            </a:extLst>
          </p:cNvPr>
          <p:cNvPicPr>
            <a:picLocks noChangeAspect="1"/>
          </p:cNvPicPr>
          <p:nvPr/>
        </p:nvPicPr>
        <p:blipFill>
          <a:blip r:embed="rId3"/>
          <a:stretch>
            <a:fillRect/>
          </a:stretch>
        </p:blipFill>
        <p:spPr>
          <a:xfrm>
            <a:off x="5333712" y="1645417"/>
            <a:ext cx="2930725" cy="2247328"/>
          </a:xfrm>
          <a:prstGeom prst="rect">
            <a:avLst/>
          </a:prstGeom>
        </p:spPr>
      </p:pic>
      <p:pic>
        <p:nvPicPr>
          <p:cNvPr id="6" name="Picture 5">
            <a:extLst>
              <a:ext uri="{FF2B5EF4-FFF2-40B4-BE49-F238E27FC236}">
                <a16:creationId xmlns:a16="http://schemas.microsoft.com/office/drawing/2014/main" id="{21D4E4D9-30C8-4472-B374-0B688F0F1DFF}"/>
              </a:ext>
            </a:extLst>
          </p:cNvPr>
          <p:cNvPicPr>
            <a:picLocks noChangeAspect="1"/>
          </p:cNvPicPr>
          <p:nvPr/>
        </p:nvPicPr>
        <p:blipFill>
          <a:blip r:embed="rId4"/>
          <a:stretch>
            <a:fillRect/>
          </a:stretch>
        </p:blipFill>
        <p:spPr>
          <a:xfrm>
            <a:off x="8264437" y="912264"/>
            <a:ext cx="3759275" cy="2981493"/>
          </a:xfrm>
          <a:prstGeom prst="rect">
            <a:avLst/>
          </a:prstGeom>
        </p:spPr>
      </p:pic>
      <p:pic>
        <p:nvPicPr>
          <p:cNvPr id="8" name="Picture 7">
            <a:extLst>
              <a:ext uri="{FF2B5EF4-FFF2-40B4-BE49-F238E27FC236}">
                <a16:creationId xmlns:a16="http://schemas.microsoft.com/office/drawing/2014/main" id="{2ACDC17B-1F56-4ADF-9572-1A61C5F135B3}"/>
              </a:ext>
            </a:extLst>
          </p:cNvPr>
          <p:cNvPicPr>
            <a:picLocks noChangeAspect="1"/>
          </p:cNvPicPr>
          <p:nvPr/>
        </p:nvPicPr>
        <p:blipFill>
          <a:blip r:embed="rId5"/>
          <a:stretch>
            <a:fillRect/>
          </a:stretch>
        </p:blipFill>
        <p:spPr>
          <a:xfrm>
            <a:off x="8773008" y="4021021"/>
            <a:ext cx="3250704" cy="2836979"/>
          </a:xfrm>
          <a:prstGeom prst="rect">
            <a:avLst/>
          </a:prstGeom>
        </p:spPr>
      </p:pic>
      <p:sp>
        <p:nvSpPr>
          <p:cNvPr id="9" name="Rectangle 8">
            <a:extLst>
              <a:ext uri="{FF2B5EF4-FFF2-40B4-BE49-F238E27FC236}">
                <a16:creationId xmlns:a16="http://schemas.microsoft.com/office/drawing/2014/main" id="{DC3CD22D-D6CE-462D-97EA-13D2181830F9}"/>
              </a:ext>
            </a:extLst>
          </p:cNvPr>
          <p:cNvSpPr/>
          <p:nvPr/>
        </p:nvSpPr>
        <p:spPr>
          <a:xfrm>
            <a:off x="7209537" y="3369525"/>
            <a:ext cx="1873333" cy="523220"/>
          </a:xfrm>
          <a:prstGeom prst="rect">
            <a:avLst/>
          </a:prstGeom>
        </p:spPr>
        <p:txBody>
          <a:bodyPr wrap="none">
            <a:spAutoFit/>
          </a:bodyPr>
          <a:lstStyle/>
          <a:p>
            <a:r>
              <a:rPr lang="en-US" sz="2800" b="1" dirty="0">
                <a:solidFill>
                  <a:schemeClr val="bg1"/>
                </a:solidFill>
              </a:rPr>
              <a:t>Before GDF</a:t>
            </a:r>
          </a:p>
        </p:txBody>
      </p:sp>
      <p:sp>
        <p:nvSpPr>
          <p:cNvPr id="10" name="Rectangle 9">
            <a:extLst>
              <a:ext uri="{FF2B5EF4-FFF2-40B4-BE49-F238E27FC236}">
                <a16:creationId xmlns:a16="http://schemas.microsoft.com/office/drawing/2014/main" id="{446C6B7B-9BF3-4878-898F-F22FE3212E93}"/>
              </a:ext>
            </a:extLst>
          </p:cNvPr>
          <p:cNvSpPr/>
          <p:nvPr/>
        </p:nvSpPr>
        <p:spPr>
          <a:xfrm>
            <a:off x="8862061" y="6156778"/>
            <a:ext cx="946541" cy="523220"/>
          </a:xfrm>
          <a:prstGeom prst="rect">
            <a:avLst/>
          </a:prstGeom>
        </p:spPr>
        <p:txBody>
          <a:bodyPr wrap="none">
            <a:spAutoFit/>
          </a:bodyPr>
          <a:lstStyle/>
          <a:p>
            <a:r>
              <a:rPr lang="en-US" sz="2800" b="1" dirty="0">
                <a:solidFill>
                  <a:schemeClr val="bg1"/>
                </a:solidFill>
              </a:rPr>
              <a:t>After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918257-B20B-462A-BFF5-268E02BC197F}"/>
                  </a:ext>
                </a:extLst>
              </p:cNvPr>
              <p:cNvSpPr txBox="1"/>
              <p:nvPr/>
            </p:nvSpPr>
            <p:spPr>
              <a:xfrm>
                <a:off x="754215" y="4829452"/>
                <a:ext cx="4019177" cy="92974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𝑥</m:t>
                          </m:r>
                          <m:r>
                            <a:rPr lang="en-US" sz="2800" b="0" i="1" smtClean="0">
                              <a:latin typeface="Cambria Math" panose="02040503050406030204" pitchFamily="18" charset="0"/>
                            </a:rPr>
                            <m:t>+1,</m:t>
                          </m:r>
                          <m:r>
                            <a:rPr lang="en-US" sz="2800" b="0" i="1" smtClean="0">
                              <a:latin typeface="Cambria Math" panose="02040503050406030204" pitchFamily="18" charset="0"/>
                            </a:rPr>
                            <m:t>𝑦</m:t>
                          </m:r>
                        </m:sub>
                      </m:sSub>
                      <m:r>
                        <a:rPr lang="en-US" sz="2800" b="0" i="1" smtClean="0">
                          <a:latin typeface="Cambria Math" panose="02040503050406030204" pitchFamily="18" charset="0"/>
                        </a:rPr>
                        <m:t> −</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𝑣</m:t>
                          </m:r>
                        </m:e>
                        <m:sub>
                          <m:r>
                            <a:rPr lang="en-US" sz="2800" b="0" i="1" smtClean="0">
                              <a:latin typeface="Cambria Math" panose="02040503050406030204" pitchFamily="18" charset="0"/>
                            </a:rPr>
                            <m:t>𝑥</m:t>
                          </m:r>
                          <m:r>
                            <a:rPr lang="en-US" sz="2800" b="0" i="1" smtClean="0">
                              <a:latin typeface="Cambria Math" panose="02040503050406030204" pitchFamily="18" charset="0"/>
                            </a:rPr>
                            <m:t>,</m:t>
                          </m:r>
                          <m:r>
                            <a:rPr lang="en-US" sz="2800" b="0" i="1" smtClean="0">
                              <a:latin typeface="Cambria Math" panose="02040503050406030204" pitchFamily="18" charset="0"/>
                            </a:rPr>
                            <m:t>𝑦</m:t>
                          </m:r>
                        </m:sub>
                      </m:sSub>
                      <m:r>
                        <a:rPr lang="en-US" sz="2800" b="0" i="1" smtClean="0">
                          <a:latin typeface="Cambria Math" panose="02040503050406030204" pitchFamily="18" charset="0"/>
                        </a:rPr>
                        <m:t>=</m:t>
                      </m:r>
                      <m:r>
                        <m:rPr>
                          <m:sty m:val="p"/>
                        </m:rPr>
                        <a:rPr lang="en-US" sz="2800" b="0" i="0"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𝐼</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m:t>
                      </m:r>
                      <m:r>
                        <a:rPr lang="en-US" sz="2800" b="0" i="1" smtClean="0">
                          <a:latin typeface="Cambria Math" panose="02040503050406030204" pitchFamily="18" charset="0"/>
                        </a:rPr>
                        <m:t>𝑥</m:t>
                      </m:r>
                      <m:r>
                        <a:rPr lang="en-US" sz="2800" b="0" i="1" smtClean="0">
                          <a:latin typeface="Cambria Math" panose="02040503050406030204" pitchFamily="18" charset="0"/>
                        </a:rPr>
                        <m:t>, </m:t>
                      </m:r>
                      <m:r>
                        <a:rPr lang="en-US" sz="2800" b="0" i="1" smtClean="0">
                          <a:latin typeface="Cambria Math" panose="02040503050406030204" pitchFamily="18" charset="0"/>
                        </a:rPr>
                        <m:t>𝑦</m:t>
                      </m:r>
                      <m:r>
                        <a:rPr lang="en-US" sz="2800" b="0" i="1" smtClean="0">
                          <a:latin typeface="Cambria Math" panose="02040503050406030204" pitchFamily="18" charset="0"/>
                        </a:rPr>
                        <m:t>)</m:t>
                      </m:r>
                    </m:oMath>
                  </m:oMathPara>
                </a14:m>
                <a:endParaRPr lang="en-US" dirty="0"/>
              </a:p>
              <a:p>
                <a:pPr/>
                <a14:m>
                  <m:oMathPara xmlns:m="http://schemas.openxmlformats.org/officeDocument/2006/math">
                    <m:oMathParaPr>
                      <m:jc m:val="centerGroup"/>
                    </m:oMathParaPr>
                    <m:oMath xmlns:m="http://schemas.openxmlformats.org/officeDocument/2006/math">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𝑣</m:t>
                          </m:r>
                        </m:e>
                        <m:sub>
                          <m:r>
                            <a:rPr lang="en-US" sz="2800" i="1">
                              <a:solidFill>
                                <a:prstClr val="black"/>
                              </a:solidFill>
                              <a:latin typeface="Cambria Math" panose="02040503050406030204" pitchFamily="18" charset="0"/>
                            </a:rPr>
                            <m:t>𝑥</m:t>
                          </m:r>
                          <m:r>
                            <a:rPr lang="en-US" sz="2800"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𝑦</m:t>
                          </m:r>
                          <m:r>
                            <a:rPr lang="en-US" sz="2800" b="0" i="1" smtClean="0">
                              <a:solidFill>
                                <a:prstClr val="black"/>
                              </a:solidFill>
                              <a:latin typeface="Cambria Math" panose="02040503050406030204" pitchFamily="18" charset="0"/>
                            </a:rPr>
                            <m:t>+1</m:t>
                          </m:r>
                        </m:sub>
                      </m:sSub>
                      <m:r>
                        <a:rPr lang="en-US" sz="2800" i="1">
                          <a:solidFill>
                            <a:prstClr val="black"/>
                          </a:solidFill>
                          <a:latin typeface="Cambria Math" panose="02040503050406030204" pitchFamily="18" charset="0"/>
                        </a:rPr>
                        <m:t> −</m:t>
                      </m:r>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𝑣</m:t>
                          </m:r>
                        </m:e>
                        <m:sub>
                          <m:r>
                            <a:rPr lang="en-US" sz="2800" i="1">
                              <a:solidFill>
                                <a:prstClr val="black"/>
                              </a:solidFill>
                              <a:latin typeface="Cambria Math" panose="02040503050406030204" pitchFamily="18" charset="0"/>
                            </a:rPr>
                            <m:t>𝑥</m:t>
                          </m:r>
                          <m:r>
                            <a:rPr lang="en-US" sz="2800"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𝑦</m:t>
                          </m:r>
                        </m:sub>
                      </m:sSub>
                      <m:r>
                        <a:rPr lang="en-US" sz="2800" i="1">
                          <a:solidFill>
                            <a:prstClr val="black"/>
                          </a:solidFill>
                          <a:latin typeface="Cambria Math" panose="02040503050406030204" pitchFamily="18" charset="0"/>
                        </a:rPr>
                        <m:t>=</m:t>
                      </m:r>
                      <m:r>
                        <m:rPr>
                          <m:sty m:val="p"/>
                        </m:rPr>
                        <a:rPr lang="en-US" sz="2800">
                          <a:solidFill>
                            <a:prstClr val="black"/>
                          </a:solidFill>
                          <a:latin typeface="Cambria Math" panose="02040503050406030204" pitchFamily="18" charset="0"/>
                        </a:rPr>
                        <m:t>∇</m:t>
                      </m:r>
                      <m:sSub>
                        <m:sSubPr>
                          <m:ctrlPr>
                            <a:rPr lang="en-US" sz="2800" i="1">
                              <a:solidFill>
                                <a:prstClr val="black"/>
                              </a:solidFill>
                              <a:latin typeface="Cambria Math" panose="02040503050406030204" pitchFamily="18" charset="0"/>
                            </a:rPr>
                          </m:ctrlPr>
                        </m:sSubPr>
                        <m:e>
                          <m:r>
                            <a:rPr lang="en-US" sz="2800" i="1">
                              <a:solidFill>
                                <a:prstClr val="black"/>
                              </a:solidFill>
                              <a:latin typeface="Cambria Math" panose="02040503050406030204" pitchFamily="18" charset="0"/>
                            </a:rPr>
                            <m:t>𝐼</m:t>
                          </m:r>
                        </m:e>
                        <m:sub>
                          <m:r>
                            <a:rPr lang="en-US" sz="2800" b="0" i="1" smtClean="0">
                              <a:solidFill>
                                <a:prstClr val="black"/>
                              </a:solidFill>
                              <a:latin typeface="Cambria Math" panose="02040503050406030204" pitchFamily="18" charset="0"/>
                            </a:rPr>
                            <m:t>𝑦</m:t>
                          </m:r>
                        </m:sub>
                      </m:sSub>
                      <m:r>
                        <a:rPr lang="en-US" sz="2800" i="1">
                          <a:solidFill>
                            <a:prstClr val="black"/>
                          </a:solidFill>
                          <a:latin typeface="Cambria Math" panose="02040503050406030204" pitchFamily="18" charset="0"/>
                        </a:rPr>
                        <m:t>(</m:t>
                      </m:r>
                      <m:r>
                        <a:rPr lang="en-US" sz="2800" i="1">
                          <a:solidFill>
                            <a:prstClr val="black"/>
                          </a:solidFill>
                          <a:latin typeface="Cambria Math" panose="02040503050406030204" pitchFamily="18" charset="0"/>
                        </a:rPr>
                        <m:t>𝑥</m:t>
                      </m:r>
                      <m:r>
                        <a:rPr lang="en-US" sz="2800" i="1">
                          <a:solidFill>
                            <a:prstClr val="black"/>
                          </a:solidFill>
                          <a:latin typeface="Cambria Math" panose="02040503050406030204" pitchFamily="18" charset="0"/>
                        </a:rPr>
                        <m:t>, </m:t>
                      </m:r>
                      <m:r>
                        <a:rPr lang="en-US" sz="2800" i="1">
                          <a:solidFill>
                            <a:prstClr val="black"/>
                          </a:solidFill>
                          <a:latin typeface="Cambria Math" panose="02040503050406030204" pitchFamily="18" charset="0"/>
                        </a:rPr>
                        <m:t>𝑦</m:t>
                      </m:r>
                      <m:r>
                        <a:rPr lang="en-US" sz="2800" i="1">
                          <a:solidFill>
                            <a:prstClr val="black"/>
                          </a:solidFill>
                          <a:latin typeface="Cambria Math" panose="02040503050406030204" pitchFamily="18" charset="0"/>
                        </a:rPr>
                        <m:t>)</m:t>
                      </m:r>
                    </m:oMath>
                  </m:oMathPara>
                </a14:m>
                <a:endParaRPr lang="en-US" dirty="0"/>
              </a:p>
            </p:txBody>
          </p:sp>
        </mc:Choice>
        <mc:Fallback xmlns="">
          <p:sp>
            <p:nvSpPr>
              <p:cNvPr id="3" name="TextBox 2">
                <a:extLst>
                  <a:ext uri="{FF2B5EF4-FFF2-40B4-BE49-F238E27FC236}">
                    <a16:creationId xmlns:a16="http://schemas.microsoft.com/office/drawing/2014/main" id="{E4918257-B20B-462A-BFF5-268E02BC197F}"/>
                  </a:ext>
                </a:extLst>
              </p:cNvPr>
              <p:cNvSpPr txBox="1">
                <a:spLocks noRot="1" noChangeAspect="1" noMove="1" noResize="1" noEditPoints="1" noAdjustHandles="1" noChangeArrowheads="1" noChangeShapeType="1" noTextEdit="1"/>
              </p:cNvSpPr>
              <p:nvPr/>
            </p:nvSpPr>
            <p:spPr>
              <a:xfrm>
                <a:off x="754215" y="4829452"/>
                <a:ext cx="4019177" cy="929742"/>
              </a:xfrm>
              <a:prstGeom prst="rect">
                <a:avLst/>
              </a:prstGeom>
              <a:blipFill>
                <a:blip r:embed="rId6"/>
                <a:stretch>
                  <a:fillRect/>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8320C8C-249A-415D-9798-71E0335290E5}"/>
              </a:ext>
            </a:extLst>
          </p:cNvPr>
          <p:cNvSpPr txBox="1"/>
          <p:nvPr/>
        </p:nvSpPr>
        <p:spPr>
          <a:xfrm>
            <a:off x="754215" y="3631135"/>
            <a:ext cx="4181769" cy="1077218"/>
          </a:xfrm>
          <a:prstGeom prst="rect">
            <a:avLst/>
          </a:prstGeom>
          <a:noFill/>
        </p:spPr>
        <p:txBody>
          <a:bodyPr wrap="square" rtlCol="0">
            <a:spAutoFit/>
          </a:bodyPr>
          <a:lstStyle/>
          <a:p>
            <a:r>
              <a:rPr lang="en-US" sz="3200" b="1" dirty="0"/>
              <a:t>Solution (Neumann </a:t>
            </a:r>
            <a:r>
              <a:rPr lang="en-US" sz="3200" b="1" dirty="0" err="1"/>
              <a:t>Boundries</a:t>
            </a:r>
            <a:r>
              <a:rPr lang="en-US" sz="3200" b="1" dirty="0"/>
              <a:t>):</a:t>
            </a:r>
            <a:endParaRPr lang="en-US" sz="2400" dirty="0"/>
          </a:p>
        </p:txBody>
      </p:sp>
    </p:spTree>
    <p:extLst>
      <p:ext uri="{BB962C8B-B14F-4D97-AF65-F5344CB8AC3E}">
        <p14:creationId xmlns:p14="http://schemas.microsoft.com/office/powerpoint/2010/main" val="2679819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G</a:t>
            </a:r>
            <a:r>
              <a:rPr lang="en-US" altLang="zh-CN" b="1" dirty="0">
                <a:latin typeface="+mn-lt"/>
              </a:rPr>
              <a:t>radient Domain </a:t>
            </a:r>
            <a:r>
              <a:rPr lang="en-US" altLang="zh-CN" b="1" dirty="0" err="1">
                <a:latin typeface="+mn-lt"/>
              </a:rPr>
              <a:t>Fushion</a:t>
            </a:r>
            <a:endParaRPr lang="en-US" b="1" dirty="0">
              <a:latin typeface="+mn-lt"/>
            </a:endParaRPr>
          </a:p>
        </p:txBody>
      </p:sp>
      <p:pic>
        <p:nvPicPr>
          <p:cNvPr id="7" name="Picture 6">
            <a:extLst>
              <a:ext uri="{FF2B5EF4-FFF2-40B4-BE49-F238E27FC236}">
                <a16:creationId xmlns:a16="http://schemas.microsoft.com/office/drawing/2014/main" id="{5A8B8115-E83E-437F-975F-DF577D98136E}"/>
              </a:ext>
            </a:extLst>
          </p:cNvPr>
          <p:cNvPicPr>
            <a:picLocks noChangeAspect="1"/>
          </p:cNvPicPr>
          <p:nvPr/>
        </p:nvPicPr>
        <p:blipFill>
          <a:blip r:embed="rId3"/>
          <a:stretch>
            <a:fillRect/>
          </a:stretch>
        </p:blipFill>
        <p:spPr>
          <a:xfrm>
            <a:off x="9575956" y="2366512"/>
            <a:ext cx="2616044" cy="2006025"/>
          </a:xfrm>
          <a:prstGeom prst="rect">
            <a:avLst/>
          </a:prstGeom>
        </p:spPr>
      </p:pic>
      <p:pic>
        <p:nvPicPr>
          <p:cNvPr id="6" name="Picture 5">
            <a:extLst>
              <a:ext uri="{FF2B5EF4-FFF2-40B4-BE49-F238E27FC236}">
                <a16:creationId xmlns:a16="http://schemas.microsoft.com/office/drawing/2014/main" id="{21D4E4D9-30C8-4472-B374-0B688F0F1DFF}"/>
              </a:ext>
            </a:extLst>
          </p:cNvPr>
          <p:cNvPicPr>
            <a:picLocks noChangeAspect="1"/>
          </p:cNvPicPr>
          <p:nvPr/>
        </p:nvPicPr>
        <p:blipFill>
          <a:blip r:embed="rId4"/>
          <a:stretch>
            <a:fillRect/>
          </a:stretch>
        </p:blipFill>
        <p:spPr>
          <a:xfrm>
            <a:off x="9575956" y="326243"/>
            <a:ext cx="2616044" cy="2074793"/>
          </a:xfrm>
          <a:prstGeom prst="rect">
            <a:avLst/>
          </a:prstGeom>
        </p:spPr>
      </p:pic>
      <p:pic>
        <p:nvPicPr>
          <p:cNvPr id="8" name="Picture 7">
            <a:extLst>
              <a:ext uri="{FF2B5EF4-FFF2-40B4-BE49-F238E27FC236}">
                <a16:creationId xmlns:a16="http://schemas.microsoft.com/office/drawing/2014/main" id="{2ACDC17B-1F56-4ADF-9572-1A61C5F135B3}"/>
              </a:ext>
            </a:extLst>
          </p:cNvPr>
          <p:cNvPicPr>
            <a:picLocks noChangeAspect="1"/>
          </p:cNvPicPr>
          <p:nvPr/>
        </p:nvPicPr>
        <p:blipFill>
          <a:blip r:embed="rId5"/>
          <a:stretch>
            <a:fillRect/>
          </a:stretch>
        </p:blipFill>
        <p:spPr>
          <a:xfrm>
            <a:off x="9575957" y="4372537"/>
            <a:ext cx="2616044" cy="2283094"/>
          </a:xfrm>
          <a:prstGeom prst="rect">
            <a:avLst/>
          </a:prstGeom>
        </p:spPr>
      </p:pic>
      <p:sp>
        <p:nvSpPr>
          <p:cNvPr id="9" name="Rectangle 8">
            <a:extLst>
              <a:ext uri="{FF2B5EF4-FFF2-40B4-BE49-F238E27FC236}">
                <a16:creationId xmlns:a16="http://schemas.microsoft.com/office/drawing/2014/main" id="{DC3CD22D-D6CE-462D-97EA-13D2181830F9}"/>
              </a:ext>
            </a:extLst>
          </p:cNvPr>
          <p:cNvSpPr/>
          <p:nvPr/>
        </p:nvSpPr>
        <p:spPr>
          <a:xfrm>
            <a:off x="9585830" y="1766990"/>
            <a:ext cx="1873333" cy="523220"/>
          </a:xfrm>
          <a:prstGeom prst="rect">
            <a:avLst/>
          </a:prstGeom>
        </p:spPr>
        <p:txBody>
          <a:bodyPr wrap="none">
            <a:spAutoFit/>
          </a:bodyPr>
          <a:lstStyle/>
          <a:p>
            <a:r>
              <a:rPr lang="en-US" sz="2800" b="1" dirty="0">
                <a:solidFill>
                  <a:schemeClr val="bg1"/>
                </a:solidFill>
              </a:rPr>
              <a:t>Before GDF</a:t>
            </a:r>
          </a:p>
        </p:txBody>
      </p:sp>
      <p:sp>
        <p:nvSpPr>
          <p:cNvPr id="10" name="Rectangle 9">
            <a:extLst>
              <a:ext uri="{FF2B5EF4-FFF2-40B4-BE49-F238E27FC236}">
                <a16:creationId xmlns:a16="http://schemas.microsoft.com/office/drawing/2014/main" id="{446C6B7B-9BF3-4878-898F-F22FE3212E93}"/>
              </a:ext>
            </a:extLst>
          </p:cNvPr>
          <p:cNvSpPr/>
          <p:nvPr/>
        </p:nvSpPr>
        <p:spPr>
          <a:xfrm>
            <a:off x="9575956" y="6112034"/>
            <a:ext cx="946541" cy="523220"/>
          </a:xfrm>
          <a:prstGeom prst="rect">
            <a:avLst/>
          </a:prstGeom>
        </p:spPr>
        <p:txBody>
          <a:bodyPr wrap="none">
            <a:spAutoFit/>
          </a:bodyPr>
          <a:lstStyle/>
          <a:p>
            <a:r>
              <a:rPr lang="en-US" sz="2800" b="1" dirty="0">
                <a:solidFill>
                  <a:schemeClr val="bg1"/>
                </a:solidFill>
              </a:rPr>
              <a:t>After</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E4918257-B20B-462A-BFF5-268E02BC197F}"/>
                  </a:ext>
                </a:extLst>
              </p:cNvPr>
              <p:cNvSpPr txBox="1"/>
              <p:nvPr/>
            </p:nvSpPr>
            <p:spPr>
              <a:xfrm>
                <a:off x="838200" y="1921520"/>
                <a:ext cx="3363613" cy="7970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𝑥</m:t>
                          </m:r>
                          <m:r>
                            <a:rPr lang="en-US" sz="2400" b="0" i="1" smtClean="0">
                              <a:latin typeface="Cambria Math" panose="02040503050406030204" pitchFamily="18" charset="0"/>
                            </a:rPr>
                            <m:t>+1,</m:t>
                          </m:r>
                          <m:r>
                            <a:rPr lang="en-US" sz="2400" b="0" i="1" smtClean="0">
                              <a:latin typeface="Cambria Math" panose="02040503050406030204" pitchFamily="18" charset="0"/>
                            </a:rPr>
                            <m:t>𝑦</m:t>
                          </m:r>
                        </m:sub>
                      </m:sSub>
                      <m:r>
                        <a:rPr lang="en-US" sz="2400" b="0" i="1" smtClean="0">
                          <a:latin typeface="Cambria Math" panose="02040503050406030204" pitchFamily="18" charset="0"/>
                        </a:rPr>
                        <m:t> −</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𝑥</m:t>
                          </m:r>
                          <m:r>
                            <a:rPr lang="en-US" sz="2400" b="0" i="1" smtClean="0">
                              <a:latin typeface="Cambria Math" panose="02040503050406030204" pitchFamily="18" charset="0"/>
                            </a:rPr>
                            <m:t>,</m:t>
                          </m:r>
                          <m:r>
                            <a:rPr lang="en-US" sz="2400" b="0" i="1" smtClean="0">
                              <a:latin typeface="Cambria Math" panose="02040503050406030204" pitchFamily="18" charset="0"/>
                            </a:rPr>
                            <m:t>𝑦</m:t>
                          </m:r>
                        </m:sub>
                      </m:sSub>
                      <m:r>
                        <a:rPr lang="en-US" sz="2400" b="0" i="1" smtClean="0">
                          <a:latin typeface="Cambria Math" panose="02040503050406030204" pitchFamily="18" charset="0"/>
                        </a:rPr>
                        <m:t>=</m:t>
                      </m:r>
                      <m:r>
                        <m:rPr>
                          <m:sty m:val="p"/>
                        </m:rPr>
                        <a:rPr lang="en-US" sz="2400" b="0" i="0"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𝐼</m:t>
                          </m:r>
                        </m:e>
                        <m:sub>
                          <m:r>
                            <a:rPr lang="en-US" sz="2400" b="0" i="1" smtClean="0">
                              <a:latin typeface="Cambria Math" panose="02040503050406030204" pitchFamily="18" charset="0"/>
                            </a:rPr>
                            <m:t>𝑥</m:t>
                          </m:r>
                        </m:sub>
                      </m:sSub>
                      <m:r>
                        <a:rPr lang="en-US" sz="2400" b="0" i="1" smtClean="0">
                          <a:latin typeface="Cambria Math" panose="02040503050406030204" pitchFamily="18" charset="0"/>
                        </a:rPr>
                        <m:t>(</m:t>
                      </m:r>
                      <m:r>
                        <a:rPr lang="en-US" sz="2400" b="0" i="1" smtClean="0">
                          <a:latin typeface="Cambria Math" panose="02040503050406030204" pitchFamily="18" charset="0"/>
                        </a:rPr>
                        <m:t>𝑥</m:t>
                      </m:r>
                      <m:r>
                        <a:rPr lang="en-US" sz="2400" b="0" i="1" smtClean="0">
                          <a:latin typeface="Cambria Math" panose="02040503050406030204" pitchFamily="18" charset="0"/>
                        </a:rPr>
                        <m:t>, </m:t>
                      </m:r>
                      <m:r>
                        <a:rPr lang="en-US" sz="2400" b="0" i="1" smtClean="0">
                          <a:latin typeface="Cambria Math" panose="02040503050406030204" pitchFamily="18" charset="0"/>
                        </a:rPr>
                        <m:t>𝑦</m:t>
                      </m:r>
                      <m:r>
                        <a:rPr lang="en-US" sz="2400" b="0" i="1" smtClean="0">
                          <a:latin typeface="Cambria Math" panose="02040503050406030204" pitchFamily="18" charset="0"/>
                        </a:rPr>
                        <m:t>)</m:t>
                      </m:r>
                    </m:oMath>
                  </m:oMathPara>
                </a14:m>
                <a:endParaRPr lang="en-US" sz="1600" dirty="0"/>
              </a:p>
              <a:p>
                <a:pPr/>
                <a14:m>
                  <m:oMathPara xmlns:m="http://schemas.openxmlformats.org/officeDocument/2006/math">
                    <m:oMathParaPr>
                      <m:jc m:val="centerGroup"/>
                    </m:oMathParaPr>
                    <m:oMath xmlns:m="http://schemas.openxmlformats.org/officeDocument/2006/math">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𝑣</m:t>
                          </m:r>
                        </m:e>
                        <m:sub>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𝑦</m:t>
                          </m:r>
                          <m:r>
                            <a:rPr lang="en-US" sz="2400" b="0" i="1" smtClean="0">
                              <a:solidFill>
                                <a:prstClr val="black"/>
                              </a:solidFill>
                              <a:latin typeface="Cambria Math" panose="02040503050406030204" pitchFamily="18" charset="0"/>
                            </a:rPr>
                            <m:t>+1</m:t>
                          </m:r>
                        </m:sub>
                      </m:sSub>
                      <m:r>
                        <a:rPr lang="en-US" sz="2400" i="1">
                          <a:solidFill>
                            <a:prstClr val="black"/>
                          </a:solidFill>
                          <a:latin typeface="Cambria Math" panose="02040503050406030204" pitchFamily="18" charset="0"/>
                        </a:rPr>
                        <m:t> −</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𝑣</m:t>
                          </m:r>
                        </m:e>
                        <m:sub>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𝑦</m:t>
                          </m:r>
                        </m:sub>
                      </m:sSub>
                      <m:r>
                        <a:rPr lang="en-US" sz="2400" i="1">
                          <a:solidFill>
                            <a:prstClr val="black"/>
                          </a:solidFill>
                          <a:latin typeface="Cambria Math" panose="02040503050406030204" pitchFamily="18" charset="0"/>
                        </a:rPr>
                        <m:t>=</m:t>
                      </m:r>
                      <m:r>
                        <m:rPr>
                          <m:sty m:val="p"/>
                        </m:rPr>
                        <a:rPr lang="en-US" sz="2400">
                          <a:solidFill>
                            <a:prstClr val="black"/>
                          </a:solidFill>
                          <a:latin typeface="Cambria Math" panose="02040503050406030204" pitchFamily="18" charset="0"/>
                        </a:rPr>
                        <m:t>∇</m:t>
                      </m:r>
                      <m:sSub>
                        <m:sSubPr>
                          <m:ctrlPr>
                            <a:rPr lang="en-US" sz="2400" i="1">
                              <a:solidFill>
                                <a:prstClr val="black"/>
                              </a:solidFill>
                              <a:latin typeface="Cambria Math" panose="02040503050406030204" pitchFamily="18" charset="0"/>
                            </a:rPr>
                          </m:ctrlPr>
                        </m:sSubPr>
                        <m:e>
                          <m:r>
                            <a:rPr lang="en-US" sz="2400" i="1">
                              <a:solidFill>
                                <a:prstClr val="black"/>
                              </a:solidFill>
                              <a:latin typeface="Cambria Math" panose="02040503050406030204" pitchFamily="18" charset="0"/>
                            </a:rPr>
                            <m:t>𝐼</m:t>
                          </m:r>
                        </m:e>
                        <m:sub>
                          <m:r>
                            <a:rPr lang="en-US" sz="2400" b="0" i="1" smtClean="0">
                              <a:solidFill>
                                <a:prstClr val="black"/>
                              </a:solidFill>
                              <a:latin typeface="Cambria Math" panose="02040503050406030204" pitchFamily="18" charset="0"/>
                            </a:rPr>
                            <m:t>𝑦</m:t>
                          </m:r>
                        </m:sub>
                      </m:sSub>
                      <m:r>
                        <a:rPr lang="en-US" sz="2400" i="1">
                          <a:solidFill>
                            <a:prstClr val="black"/>
                          </a:solidFill>
                          <a:latin typeface="Cambria Math" panose="02040503050406030204" pitchFamily="18" charset="0"/>
                        </a:rPr>
                        <m:t>(</m:t>
                      </m:r>
                      <m:r>
                        <a:rPr lang="en-US" sz="2400" i="1">
                          <a:solidFill>
                            <a:prstClr val="black"/>
                          </a:solidFill>
                          <a:latin typeface="Cambria Math" panose="02040503050406030204" pitchFamily="18" charset="0"/>
                        </a:rPr>
                        <m:t>𝑥</m:t>
                      </m:r>
                      <m:r>
                        <a:rPr lang="en-US" sz="2400" i="1">
                          <a:solidFill>
                            <a:prstClr val="black"/>
                          </a:solidFill>
                          <a:latin typeface="Cambria Math" panose="02040503050406030204" pitchFamily="18" charset="0"/>
                        </a:rPr>
                        <m:t>, </m:t>
                      </m:r>
                      <m:r>
                        <a:rPr lang="en-US" sz="2400" i="1">
                          <a:solidFill>
                            <a:prstClr val="black"/>
                          </a:solidFill>
                          <a:latin typeface="Cambria Math" panose="02040503050406030204" pitchFamily="18" charset="0"/>
                        </a:rPr>
                        <m:t>𝑦</m:t>
                      </m:r>
                      <m:r>
                        <a:rPr lang="en-US" sz="2400" i="1">
                          <a:solidFill>
                            <a:prstClr val="black"/>
                          </a:solidFill>
                          <a:latin typeface="Cambria Math" panose="02040503050406030204" pitchFamily="18" charset="0"/>
                        </a:rPr>
                        <m:t>)</m:t>
                      </m:r>
                    </m:oMath>
                  </m:oMathPara>
                </a14:m>
                <a:endParaRPr lang="en-US" sz="1600" dirty="0"/>
              </a:p>
            </p:txBody>
          </p:sp>
        </mc:Choice>
        <mc:Fallback xmlns="">
          <p:sp>
            <p:nvSpPr>
              <p:cNvPr id="3" name="TextBox 2">
                <a:extLst>
                  <a:ext uri="{FF2B5EF4-FFF2-40B4-BE49-F238E27FC236}">
                    <a16:creationId xmlns:a16="http://schemas.microsoft.com/office/drawing/2014/main" id="{E4918257-B20B-462A-BFF5-268E02BC197F}"/>
                  </a:ext>
                </a:extLst>
              </p:cNvPr>
              <p:cNvSpPr txBox="1">
                <a:spLocks noRot="1" noChangeAspect="1" noMove="1" noResize="1" noEditPoints="1" noAdjustHandles="1" noChangeArrowheads="1" noChangeShapeType="1" noTextEdit="1"/>
              </p:cNvSpPr>
              <p:nvPr/>
            </p:nvSpPr>
            <p:spPr>
              <a:xfrm>
                <a:off x="838200" y="1921520"/>
                <a:ext cx="3363613" cy="797013"/>
              </a:xfrm>
              <a:prstGeom prst="rect">
                <a:avLst/>
              </a:prstGeom>
              <a:blipFill>
                <a:blip r:embed="rId6"/>
                <a:stretch>
                  <a:fillRect l="-907" r="-2904" b="-12214"/>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D8320C8C-249A-415D-9798-71E0335290E5}"/>
              </a:ext>
            </a:extLst>
          </p:cNvPr>
          <p:cNvSpPr txBox="1"/>
          <p:nvPr/>
        </p:nvSpPr>
        <p:spPr>
          <a:xfrm>
            <a:off x="756903" y="1459855"/>
            <a:ext cx="4181769" cy="461665"/>
          </a:xfrm>
          <a:prstGeom prst="rect">
            <a:avLst/>
          </a:prstGeom>
          <a:noFill/>
        </p:spPr>
        <p:txBody>
          <a:bodyPr wrap="square" rtlCol="0">
            <a:spAutoFit/>
          </a:bodyPr>
          <a:lstStyle/>
          <a:p>
            <a:r>
              <a:rPr lang="en-US" sz="2400" b="1" dirty="0"/>
              <a:t>Solution (Neumann </a:t>
            </a:r>
            <a:r>
              <a:rPr lang="en-US" sz="2400" b="1" dirty="0" err="1"/>
              <a:t>Boundries</a:t>
            </a:r>
            <a:r>
              <a:rPr lang="en-US" sz="2400" b="1" dirty="0"/>
              <a:t>):</a:t>
            </a:r>
            <a:endParaRPr lang="en-US" dirty="0"/>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9F481E54-DA40-4C74-B53D-AA2E19D26D95}"/>
                  </a:ext>
                </a:extLst>
              </p:cNvPr>
              <p:cNvSpPr txBox="1"/>
              <p:nvPr/>
            </p:nvSpPr>
            <p:spPr>
              <a:xfrm>
                <a:off x="1282856" y="3327703"/>
                <a:ext cx="6541599" cy="30109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800" b="0" i="1" smtClean="0">
                              <a:latin typeface="Cambria Math" panose="02040503050406030204" pitchFamily="18" charset="0"/>
                            </a:rPr>
                          </m:ctrlPr>
                        </m:dPr>
                        <m:e>
                          <m:m>
                            <m:mPr>
                              <m:mcs>
                                <m:mc>
                                  <m:mcPr>
                                    <m:count m:val="3"/>
                                    <m:mcJc m:val="center"/>
                                  </m:mcPr>
                                </m:mc>
                              </m:mcs>
                              <m:ctrlPr>
                                <a:rPr lang="en-US" sz="2800" b="0" i="1" smtClean="0">
                                  <a:latin typeface="Cambria Math" panose="02040503050406030204" pitchFamily="18" charset="0"/>
                                </a:rPr>
                              </m:ctrlPr>
                            </m:mPr>
                            <m:mr>
                              <m:e>
                                <m:m>
                                  <m:mPr>
                                    <m:mcs>
                                      <m:mc>
                                        <m:mcPr>
                                          <m:count m:val="2"/>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m:t>
                                      </m:r>
                                      <m:r>
                                        <a:rPr lang="en-US" sz="2800" b="0" i="1" smtClean="0">
                                          <a:latin typeface="Cambria Math" panose="02040503050406030204" pitchFamily="18" charset="0"/>
                                        </a:rPr>
                                        <m:t>1</m:t>
                                      </m:r>
                                    </m:e>
                                    <m:e>
                                      <m:m>
                                        <m:mPr>
                                          <m:mcs>
                                            <m:mc>
                                              <m:mcPr>
                                                <m:count m:val="2"/>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1</m:t>
                                            </m:r>
                                          </m:e>
                                          <m:e>
                                            <m:r>
                                              <a:rPr lang="en-US" sz="2800" b="0" i="1" smtClean="0">
                                                <a:latin typeface="Cambria Math" panose="02040503050406030204" pitchFamily="18" charset="0"/>
                                              </a:rPr>
                                              <m:t>0</m:t>
                                            </m:r>
                                          </m:e>
                                        </m:mr>
                                      </m:m>
                                    </m:e>
                                  </m:mr>
                                  <m:mr>
                                    <m:e>
                                      <m:r>
                                        <a:rPr lang="en-US" sz="2800" b="0" i="1" smtClean="0">
                                          <a:latin typeface="Cambria Math" panose="02040503050406030204" pitchFamily="18" charset="0"/>
                                        </a:rPr>
                                        <m:t>−1</m:t>
                                      </m:r>
                                    </m:e>
                                    <m:e>
                                      <m:m>
                                        <m:mPr>
                                          <m:mcs>
                                            <m:mc>
                                              <m:mcPr>
                                                <m:count m:val="2"/>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0</m:t>
                                            </m:r>
                                          </m:e>
                                          <m:e>
                                            <m:r>
                                              <a:rPr lang="en-US" sz="2800" b="0" i="1" smtClean="0">
                                                <a:latin typeface="Cambria Math" panose="02040503050406030204" pitchFamily="18" charset="0"/>
                                              </a:rPr>
                                              <m:t>1</m:t>
                                            </m:r>
                                          </m:e>
                                        </m:mr>
                                      </m:m>
                                    </m:e>
                                  </m:mr>
                                </m:m>
                              </m:e>
                              <m:e>
                                <m:r>
                                  <a:rPr lang="en-US" sz="2800" b="0" i="1" smtClean="0">
                                    <a:latin typeface="Cambria Math" panose="02040503050406030204" pitchFamily="18" charset="0"/>
                                  </a:rPr>
                                  <m:t>⋯</m:t>
                                </m:r>
                              </m:e>
                              <m:e>
                                <m:r>
                                  <a:rPr lang="en-US" sz="2800" b="0" i="1" smtClean="0">
                                    <a:latin typeface="Cambria Math" panose="02040503050406030204" pitchFamily="18" charset="0"/>
                                  </a:rPr>
                                  <m:t>…</m:t>
                                </m:r>
                              </m:e>
                            </m:mr>
                            <m:mr>
                              <m:e>
                                <m:r>
                                  <a:rPr lang="en-US" sz="2800" b="0" i="1" smtClean="0">
                                    <a:latin typeface="Cambria Math" panose="02040503050406030204" pitchFamily="18" charset="0"/>
                                  </a:rPr>
                                  <m:t>⋮</m:t>
                                </m:r>
                              </m:e>
                              <m:e>
                                <m:r>
                                  <a:rPr lang="en-US" sz="2800" b="0" i="1" smtClean="0">
                                    <a:latin typeface="Cambria Math" panose="02040503050406030204" pitchFamily="18" charset="0"/>
                                  </a:rPr>
                                  <m:t>⋱</m:t>
                                </m:r>
                              </m:e>
                              <m:e>
                                <m:r>
                                  <a:rPr lang="en-US" sz="2800" b="0" i="1" smtClean="0">
                                    <a:latin typeface="Cambria Math" panose="02040503050406030204" pitchFamily="18" charset="0"/>
                                  </a:rPr>
                                  <m:t>⋮</m:t>
                                </m:r>
                              </m:e>
                            </m:mr>
                            <m:mr>
                              <m:e>
                                <m:r>
                                  <a:rPr lang="en-US" sz="2800" b="0" i="1" smtClean="0">
                                    <a:latin typeface="Cambria Math" panose="02040503050406030204" pitchFamily="18" charset="0"/>
                                  </a:rPr>
                                  <m:t>…</m:t>
                                </m:r>
                              </m:e>
                              <m:e>
                                <m:r>
                                  <a:rPr lang="en-US" sz="2800" b="0" i="1" smtClean="0">
                                    <a:latin typeface="Cambria Math" panose="02040503050406030204" pitchFamily="18" charset="0"/>
                                  </a:rPr>
                                  <m:t>⋯</m:t>
                                </m:r>
                              </m:e>
                              <m:e/>
                            </m:mr>
                          </m:m>
                        </m:e>
                      </m:d>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𝐼</m:t>
                            </m:r>
                            <m:r>
                              <a:rPr lang="en-US" sz="2800" b="0" i="1" smtClean="0">
                                <a:latin typeface="Cambria Math" panose="02040503050406030204" pitchFamily="18" charset="0"/>
                              </a:rPr>
                              <m:t>(0,1)</m:t>
                            </m:r>
                          </m:e>
                        </m:mr>
                        <m:mr>
                          <m:e>
                            <m:r>
                              <a:rPr lang="en-US" sz="2800" b="0" i="1" smtClean="0">
                                <a:latin typeface="Cambria Math" panose="02040503050406030204" pitchFamily="18" charset="0"/>
                              </a:rPr>
                              <m:t>𝐼</m:t>
                            </m:r>
                            <m:r>
                              <a:rPr lang="en-US" sz="2800" b="0" i="1" smtClean="0">
                                <a:latin typeface="Cambria Math" panose="02040503050406030204" pitchFamily="18" charset="0"/>
                              </a:rPr>
                              <m:t>(0,2)</m:t>
                            </m:r>
                          </m:e>
                        </m:mr>
                        <m:m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m:t>
                                  </m:r>
                                </m:e>
                              </m:mr>
                              <m:mr>
                                <m:e>
                                  <m:r>
                                    <a:rPr lang="en-US" sz="2800" b="0" i="1" smtClean="0">
                                      <a:latin typeface="Cambria Math" panose="02040503050406030204" pitchFamily="18" charset="0"/>
                                    </a:rPr>
                                    <m:t>𝐼</m:t>
                                  </m:r>
                                  <m:r>
                                    <a:rPr lang="en-US" sz="2800" b="0" i="1" smtClean="0">
                                      <a:latin typeface="Cambria Math" panose="02040503050406030204" pitchFamily="18" charset="0"/>
                                    </a:rPr>
                                    <m:t>(1,1)</m:t>
                                  </m:r>
                                </m:e>
                              </m:mr>
                              <m:m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𝐼</m:t>
                                        </m:r>
                                        <m:r>
                                          <a:rPr lang="en-US" sz="2800" b="0" i="1" smtClean="0">
                                            <a:latin typeface="Cambria Math" panose="02040503050406030204" pitchFamily="18" charset="0"/>
                                          </a:rPr>
                                          <m:t>(1,2)</m:t>
                                        </m:r>
                                      </m:e>
                                    </m:mr>
                                    <m:mr>
                                      <m:e>
                                        <m:r>
                                          <a:rPr lang="en-US" sz="2800" b="0" i="1" smtClean="0">
                                            <a:latin typeface="Cambria Math" panose="02040503050406030204" pitchFamily="18" charset="0"/>
                                          </a:rPr>
                                          <m:t>⋮</m:t>
                                        </m:r>
                                      </m:e>
                                    </m:mr>
                                    <m:mr>
                                      <m:e>
                                        <m:r>
                                          <a:rPr lang="en-US" sz="2800" b="0" i="1" smtClean="0">
                                            <a:latin typeface="Cambria Math" panose="02040503050406030204" pitchFamily="18" charset="0"/>
                                          </a:rPr>
                                          <m:t>𝐼</m:t>
                                        </m:r>
                                        <m:r>
                                          <a:rPr lang="en-US" sz="2800" b="0" i="1" smtClean="0">
                                            <a:latin typeface="Cambria Math" panose="02040503050406030204" pitchFamily="18" charset="0"/>
                                          </a:rPr>
                                          <m:t>(</m:t>
                                        </m:r>
                                        <m:sSub>
                                          <m:sSubPr>
                                            <m:ctrlPr>
                                              <a:rPr lang="en-US" sz="2800" b="0" i="1" smtClean="0">
                                                <a:latin typeface="Cambria Math" panose="02040503050406030204" pitchFamily="18" charset="0"/>
                                              </a:rPr>
                                            </m:ctrlPr>
                                          </m:sSubPr>
                                          <m:e>
                                            <m:r>
                                              <a:rPr lang="en-US" sz="2800" b="0" i="1" smtClean="0">
                                                <a:latin typeface="Cambria Math" panose="02040503050406030204" pitchFamily="18" charset="0"/>
                                              </a:rPr>
                                              <m:t>𝑛</m:t>
                                            </m:r>
                                          </m:e>
                                          <m:sub>
                                            <m:r>
                                              <a:rPr lang="en-US" sz="2800" b="0" i="1" smtClean="0">
                                                <a:latin typeface="Cambria Math" panose="02040503050406030204" pitchFamily="18" charset="0"/>
                                              </a:rPr>
                                              <m:t>𝑥</m:t>
                                            </m:r>
                                          </m:sub>
                                        </m:sSub>
                                        <m:r>
                                          <a:rPr lang="en-US"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m:rPr>
                                                <m:sty m:val="p"/>
                                              </m:rPr>
                                              <a:rPr lang="en-US" altLang="zh-CN" sz="2800" i="1">
                                                <a:latin typeface="Cambria Math" panose="02040503050406030204" pitchFamily="18" charset="0"/>
                                              </a:rPr>
                                              <m:t>n</m:t>
                                            </m:r>
                                          </m:e>
                                          <m:sub>
                                            <m:r>
                                              <a:rPr lang="en-US" altLang="zh-CN" sz="2800" b="0" i="1" smtClean="0">
                                                <a:latin typeface="Cambria Math" panose="02040503050406030204" pitchFamily="18" charset="0"/>
                                              </a:rPr>
                                              <m:t>𝑦</m:t>
                                            </m:r>
                                          </m:sub>
                                        </m:sSub>
                                        <m:r>
                                          <a:rPr lang="en-US" altLang="zh-CN" sz="2800" b="0" i="1" smtClean="0">
                                            <a:latin typeface="Cambria Math" panose="02040503050406030204" pitchFamily="18" charset="0"/>
                                          </a:rPr>
                                          <m:t>)</m:t>
                                        </m:r>
                                      </m:e>
                                    </m:mr>
                                  </m:m>
                                </m:e>
                              </m:mr>
                            </m:m>
                          </m:e>
                        </m:mr>
                      </m:m>
                      <m:r>
                        <a:rPr lang="en-US" sz="2800" b="0" i="1" smtClean="0">
                          <a:latin typeface="Cambria Math" panose="02040503050406030204" pitchFamily="18" charset="0"/>
                        </a:rPr>
                        <m:t>=</m:t>
                      </m:r>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𝐼</m:t>
                            </m:r>
                            <m:r>
                              <a:rPr lang="en-US" sz="2800" b="0" i="1" smtClean="0">
                                <a:latin typeface="Cambria Math" panose="02040503050406030204" pitchFamily="18" charset="0"/>
                              </a:rPr>
                              <m:t>𝑥</m:t>
                            </m:r>
                            <m:r>
                              <a:rPr lang="en-US" sz="2800" b="0" i="1" smtClean="0">
                                <a:latin typeface="Cambria Math" panose="02040503050406030204" pitchFamily="18" charset="0"/>
                              </a:rPr>
                              <m:t>(0,1)</m:t>
                            </m:r>
                          </m:e>
                        </m:mr>
                        <m:mr>
                          <m:e>
                            <m:r>
                              <a:rPr lang="en-US" sz="2800" b="0" i="1" smtClean="0">
                                <a:latin typeface="Cambria Math" panose="02040503050406030204" pitchFamily="18" charset="0"/>
                              </a:rPr>
                              <m:t>𝐼𝑦</m:t>
                            </m:r>
                            <m:r>
                              <a:rPr lang="en-US" sz="2800" b="0" i="1" smtClean="0">
                                <a:latin typeface="Cambria Math" panose="02040503050406030204" pitchFamily="18" charset="0"/>
                              </a:rPr>
                              <m:t>(0,1)</m:t>
                            </m:r>
                          </m:e>
                        </m:mr>
                        <m:mr>
                          <m:e>
                            <m:m>
                              <m:mPr>
                                <m:mcs>
                                  <m:mc>
                                    <m:mcPr>
                                      <m:count m:val="1"/>
                                      <m:mcJc m:val="center"/>
                                    </m:mcPr>
                                  </m:mc>
                                </m:mcs>
                                <m:ctrlPr>
                                  <a:rPr lang="en-US" sz="2800" b="0" i="1" smtClean="0">
                                    <a:latin typeface="Cambria Math" panose="02040503050406030204" pitchFamily="18" charset="0"/>
                                  </a:rPr>
                                </m:ctrlPr>
                              </m:mPr>
                              <m:mr>
                                <m:e>
                                  <m:r>
                                    <m:rPr>
                                      <m:brk m:alnAt="7"/>
                                    </m:rPr>
                                    <a:rPr lang="en-US" sz="2800" b="0" i="1" smtClean="0">
                                      <a:latin typeface="Cambria Math" panose="02040503050406030204" pitchFamily="18" charset="0"/>
                                    </a:rPr>
                                    <m:t>⋮</m:t>
                                  </m:r>
                                </m:e>
                              </m:mr>
                              <m:mr>
                                <m:e/>
                              </m:mr>
                              <m:mr>
                                <m:e/>
                              </m:mr>
                            </m:m>
                          </m:e>
                        </m:mr>
                      </m:m>
                    </m:oMath>
                  </m:oMathPara>
                </a14:m>
                <a:endParaRPr lang="en-US" dirty="0"/>
              </a:p>
            </p:txBody>
          </p:sp>
        </mc:Choice>
        <mc:Fallback xmlns="">
          <p:sp>
            <p:nvSpPr>
              <p:cNvPr id="15" name="TextBox 14">
                <a:extLst>
                  <a:ext uri="{FF2B5EF4-FFF2-40B4-BE49-F238E27FC236}">
                    <a16:creationId xmlns:a16="http://schemas.microsoft.com/office/drawing/2014/main" id="{9F481E54-DA40-4C74-B53D-AA2E19D26D95}"/>
                  </a:ext>
                </a:extLst>
              </p:cNvPr>
              <p:cNvSpPr txBox="1">
                <a:spLocks noRot="1" noChangeAspect="1" noMove="1" noResize="1" noEditPoints="1" noAdjustHandles="1" noChangeArrowheads="1" noChangeShapeType="1" noTextEdit="1"/>
              </p:cNvSpPr>
              <p:nvPr/>
            </p:nvSpPr>
            <p:spPr>
              <a:xfrm>
                <a:off x="1282856" y="3327703"/>
                <a:ext cx="6541599" cy="3010952"/>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951823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Media1">
            <a:hlinkClick r:id="" action="ppaction://media"/>
            <a:extLst>
              <a:ext uri="{FF2B5EF4-FFF2-40B4-BE49-F238E27FC236}">
                <a16:creationId xmlns:a16="http://schemas.microsoft.com/office/drawing/2014/main" id="{D7557A81-1384-4AED-893E-B3B29724402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2192000" cy="6858000"/>
          </a:xfrm>
          <a:prstGeom prst="rect">
            <a:avLst/>
          </a:prstGeom>
        </p:spPr>
      </p:pic>
    </p:spTree>
    <p:extLst>
      <p:ext uri="{BB962C8B-B14F-4D97-AF65-F5344CB8AC3E}">
        <p14:creationId xmlns:p14="http://schemas.microsoft.com/office/powerpoint/2010/main" val="2877373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400">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6555"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0B6-1F02-4404-AE17-0425F8FB393F}"/>
              </a:ext>
            </a:extLst>
          </p:cNvPr>
          <p:cNvSpPr>
            <a:spLocks noGrp="1"/>
          </p:cNvSpPr>
          <p:nvPr>
            <p:ph type="title"/>
          </p:nvPr>
        </p:nvSpPr>
        <p:spPr/>
        <p:txBody>
          <a:bodyPr/>
          <a:lstStyle/>
          <a:p>
            <a:r>
              <a:rPr lang="en-US" dirty="0"/>
              <a:t>Result &amp; Analysis</a:t>
            </a:r>
          </a:p>
        </p:txBody>
      </p:sp>
      <p:pic>
        <p:nvPicPr>
          <p:cNvPr id="4" name="Picture 3">
            <a:extLst>
              <a:ext uri="{FF2B5EF4-FFF2-40B4-BE49-F238E27FC236}">
                <a16:creationId xmlns:a16="http://schemas.microsoft.com/office/drawing/2014/main" id="{C7172A9B-E0F6-4CC8-A08B-2B4C493F65FA}"/>
              </a:ext>
            </a:extLst>
          </p:cNvPr>
          <p:cNvPicPr>
            <a:picLocks noChangeAspect="1"/>
          </p:cNvPicPr>
          <p:nvPr/>
        </p:nvPicPr>
        <p:blipFill>
          <a:blip r:embed="rId2"/>
          <a:stretch>
            <a:fillRect/>
          </a:stretch>
        </p:blipFill>
        <p:spPr>
          <a:xfrm>
            <a:off x="661416" y="1653386"/>
            <a:ext cx="2679014" cy="2073788"/>
          </a:xfrm>
          <a:prstGeom prst="rect">
            <a:avLst/>
          </a:prstGeom>
        </p:spPr>
      </p:pic>
      <p:pic>
        <p:nvPicPr>
          <p:cNvPr id="5" name="Picture 4">
            <a:extLst>
              <a:ext uri="{FF2B5EF4-FFF2-40B4-BE49-F238E27FC236}">
                <a16:creationId xmlns:a16="http://schemas.microsoft.com/office/drawing/2014/main" id="{AE0B062D-42A8-4D5A-B16E-711B145AA3DD}"/>
              </a:ext>
            </a:extLst>
          </p:cNvPr>
          <p:cNvPicPr>
            <a:picLocks noChangeAspect="1"/>
          </p:cNvPicPr>
          <p:nvPr/>
        </p:nvPicPr>
        <p:blipFill>
          <a:blip r:embed="rId3"/>
          <a:stretch>
            <a:fillRect/>
          </a:stretch>
        </p:blipFill>
        <p:spPr>
          <a:xfrm>
            <a:off x="3340430" y="1637159"/>
            <a:ext cx="2785869" cy="2099954"/>
          </a:xfrm>
          <a:prstGeom prst="rect">
            <a:avLst/>
          </a:prstGeom>
        </p:spPr>
      </p:pic>
      <p:pic>
        <p:nvPicPr>
          <p:cNvPr id="6" name="Picture 5">
            <a:extLst>
              <a:ext uri="{FF2B5EF4-FFF2-40B4-BE49-F238E27FC236}">
                <a16:creationId xmlns:a16="http://schemas.microsoft.com/office/drawing/2014/main" id="{5C9C97B9-2EC2-406E-B7A2-0CD4EED9EA67}"/>
              </a:ext>
            </a:extLst>
          </p:cNvPr>
          <p:cNvPicPr>
            <a:picLocks noChangeAspect="1"/>
          </p:cNvPicPr>
          <p:nvPr/>
        </p:nvPicPr>
        <p:blipFill>
          <a:blip r:embed="rId4"/>
          <a:stretch>
            <a:fillRect/>
          </a:stretch>
        </p:blipFill>
        <p:spPr>
          <a:xfrm>
            <a:off x="661416" y="3737113"/>
            <a:ext cx="2679014" cy="2004173"/>
          </a:xfrm>
          <a:prstGeom prst="rect">
            <a:avLst/>
          </a:prstGeom>
        </p:spPr>
      </p:pic>
      <p:pic>
        <p:nvPicPr>
          <p:cNvPr id="7" name="Picture 6">
            <a:extLst>
              <a:ext uri="{FF2B5EF4-FFF2-40B4-BE49-F238E27FC236}">
                <a16:creationId xmlns:a16="http://schemas.microsoft.com/office/drawing/2014/main" id="{A52D8DC5-1134-406F-A54C-E76F3F4E69F9}"/>
              </a:ext>
            </a:extLst>
          </p:cNvPr>
          <p:cNvPicPr>
            <a:picLocks noChangeAspect="1"/>
          </p:cNvPicPr>
          <p:nvPr/>
        </p:nvPicPr>
        <p:blipFill>
          <a:blip r:embed="rId5"/>
          <a:stretch>
            <a:fillRect/>
          </a:stretch>
        </p:blipFill>
        <p:spPr>
          <a:xfrm>
            <a:off x="3340430" y="3737113"/>
            <a:ext cx="2783493" cy="2112940"/>
          </a:xfrm>
          <a:prstGeom prst="rect">
            <a:avLst/>
          </a:prstGeom>
        </p:spPr>
      </p:pic>
      <p:pic>
        <p:nvPicPr>
          <p:cNvPr id="8" name="Picture 7">
            <a:extLst>
              <a:ext uri="{FF2B5EF4-FFF2-40B4-BE49-F238E27FC236}">
                <a16:creationId xmlns:a16="http://schemas.microsoft.com/office/drawing/2014/main" id="{F9C5A7DD-EFA9-4ADA-BA83-7563F8D38DF9}"/>
              </a:ext>
            </a:extLst>
          </p:cNvPr>
          <p:cNvPicPr>
            <a:picLocks noChangeAspect="1"/>
          </p:cNvPicPr>
          <p:nvPr/>
        </p:nvPicPr>
        <p:blipFill>
          <a:blip r:embed="rId6"/>
          <a:stretch>
            <a:fillRect/>
          </a:stretch>
        </p:blipFill>
        <p:spPr>
          <a:xfrm>
            <a:off x="6019444" y="1394264"/>
            <a:ext cx="6027942" cy="4526672"/>
          </a:xfrm>
          <a:prstGeom prst="rect">
            <a:avLst/>
          </a:prstGeom>
        </p:spPr>
      </p:pic>
      <p:sp>
        <p:nvSpPr>
          <p:cNvPr id="9" name="Rectangle 8">
            <a:extLst>
              <a:ext uri="{FF2B5EF4-FFF2-40B4-BE49-F238E27FC236}">
                <a16:creationId xmlns:a16="http://schemas.microsoft.com/office/drawing/2014/main" id="{372A092E-4697-43DC-92E8-6C37C6274DC7}"/>
              </a:ext>
            </a:extLst>
          </p:cNvPr>
          <p:cNvSpPr/>
          <p:nvPr/>
        </p:nvSpPr>
        <p:spPr>
          <a:xfrm>
            <a:off x="6019444" y="903485"/>
            <a:ext cx="1773755" cy="369332"/>
          </a:xfrm>
          <a:prstGeom prst="rect">
            <a:avLst/>
          </a:prstGeom>
        </p:spPr>
        <p:txBody>
          <a:bodyPr wrap="none">
            <a:spAutoFit/>
          </a:bodyPr>
          <a:lstStyle/>
          <a:p>
            <a:r>
              <a:rPr lang="en-US" b="1" dirty="0"/>
              <a:t>Match Gradients</a:t>
            </a:r>
          </a:p>
        </p:txBody>
      </p:sp>
    </p:spTree>
    <p:extLst>
      <p:ext uri="{BB962C8B-B14F-4D97-AF65-F5344CB8AC3E}">
        <p14:creationId xmlns:p14="http://schemas.microsoft.com/office/powerpoint/2010/main" val="14473809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0B6-1F02-4404-AE17-0425F8FB393F}"/>
              </a:ext>
            </a:extLst>
          </p:cNvPr>
          <p:cNvSpPr>
            <a:spLocks noGrp="1"/>
          </p:cNvSpPr>
          <p:nvPr>
            <p:ph type="title"/>
          </p:nvPr>
        </p:nvSpPr>
        <p:spPr/>
        <p:txBody>
          <a:bodyPr/>
          <a:lstStyle/>
          <a:p>
            <a:r>
              <a:rPr lang="en-US" dirty="0"/>
              <a:t>Result &amp; Analysis</a:t>
            </a:r>
          </a:p>
        </p:txBody>
      </p:sp>
      <p:pic>
        <p:nvPicPr>
          <p:cNvPr id="4" name="Picture 3">
            <a:extLst>
              <a:ext uri="{FF2B5EF4-FFF2-40B4-BE49-F238E27FC236}">
                <a16:creationId xmlns:a16="http://schemas.microsoft.com/office/drawing/2014/main" id="{C7172A9B-E0F6-4CC8-A08B-2B4C493F65FA}"/>
              </a:ext>
            </a:extLst>
          </p:cNvPr>
          <p:cNvPicPr>
            <a:picLocks noChangeAspect="1"/>
          </p:cNvPicPr>
          <p:nvPr/>
        </p:nvPicPr>
        <p:blipFill>
          <a:blip r:embed="rId2"/>
          <a:stretch>
            <a:fillRect/>
          </a:stretch>
        </p:blipFill>
        <p:spPr>
          <a:xfrm>
            <a:off x="661416" y="1653386"/>
            <a:ext cx="2679014" cy="2073788"/>
          </a:xfrm>
          <a:prstGeom prst="rect">
            <a:avLst/>
          </a:prstGeom>
        </p:spPr>
      </p:pic>
      <p:pic>
        <p:nvPicPr>
          <p:cNvPr id="5" name="Picture 4">
            <a:extLst>
              <a:ext uri="{FF2B5EF4-FFF2-40B4-BE49-F238E27FC236}">
                <a16:creationId xmlns:a16="http://schemas.microsoft.com/office/drawing/2014/main" id="{AE0B062D-42A8-4D5A-B16E-711B145AA3DD}"/>
              </a:ext>
            </a:extLst>
          </p:cNvPr>
          <p:cNvPicPr>
            <a:picLocks noChangeAspect="1"/>
          </p:cNvPicPr>
          <p:nvPr/>
        </p:nvPicPr>
        <p:blipFill>
          <a:blip r:embed="rId3"/>
          <a:stretch>
            <a:fillRect/>
          </a:stretch>
        </p:blipFill>
        <p:spPr>
          <a:xfrm>
            <a:off x="3340430" y="1637159"/>
            <a:ext cx="2785869" cy="2099954"/>
          </a:xfrm>
          <a:prstGeom prst="rect">
            <a:avLst/>
          </a:prstGeom>
        </p:spPr>
      </p:pic>
      <p:pic>
        <p:nvPicPr>
          <p:cNvPr id="6" name="Picture 5">
            <a:extLst>
              <a:ext uri="{FF2B5EF4-FFF2-40B4-BE49-F238E27FC236}">
                <a16:creationId xmlns:a16="http://schemas.microsoft.com/office/drawing/2014/main" id="{5C9C97B9-2EC2-406E-B7A2-0CD4EED9EA67}"/>
              </a:ext>
            </a:extLst>
          </p:cNvPr>
          <p:cNvPicPr>
            <a:picLocks noChangeAspect="1"/>
          </p:cNvPicPr>
          <p:nvPr/>
        </p:nvPicPr>
        <p:blipFill>
          <a:blip r:embed="rId4"/>
          <a:stretch>
            <a:fillRect/>
          </a:stretch>
        </p:blipFill>
        <p:spPr>
          <a:xfrm>
            <a:off x="661416" y="3737113"/>
            <a:ext cx="2679014" cy="2004173"/>
          </a:xfrm>
          <a:prstGeom prst="rect">
            <a:avLst/>
          </a:prstGeom>
        </p:spPr>
      </p:pic>
      <p:pic>
        <p:nvPicPr>
          <p:cNvPr id="7" name="Picture 6">
            <a:extLst>
              <a:ext uri="{FF2B5EF4-FFF2-40B4-BE49-F238E27FC236}">
                <a16:creationId xmlns:a16="http://schemas.microsoft.com/office/drawing/2014/main" id="{A52D8DC5-1134-406F-A54C-E76F3F4E69F9}"/>
              </a:ext>
            </a:extLst>
          </p:cNvPr>
          <p:cNvPicPr>
            <a:picLocks noChangeAspect="1"/>
          </p:cNvPicPr>
          <p:nvPr/>
        </p:nvPicPr>
        <p:blipFill>
          <a:blip r:embed="rId5"/>
          <a:stretch>
            <a:fillRect/>
          </a:stretch>
        </p:blipFill>
        <p:spPr>
          <a:xfrm>
            <a:off x="3340430" y="3737113"/>
            <a:ext cx="2783493" cy="2112940"/>
          </a:xfrm>
          <a:prstGeom prst="rect">
            <a:avLst/>
          </a:prstGeom>
        </p:spPr>
      </p:pic>
      <p:pic>
        <p:nvPicPr>
          <p:cNvPr id="8" name="Picture 7">
            <a:extLst>
              <a:ext uri="{FF2B5EF4-FFF2-40B4-BE49-F238E27FC236}">
                <a16:creationId xmlns:a16="http://schemas.microsoft.com/office/drawing/2014/main" id="{F9C5A7DD-EFA9-4ADA-BA83-7563F8D38DF9}"/>
              </a:ext>
            </a:extLst>
          </p:cNvPr>
          <p:cNvPicPr>
            <a:picLocks noChangeAspect="1"/>
          </p:cNvPicPr>
          <p:nvPr/>
        </p:nvPicPr>
        <p:blipFill>
          <a:blip r:embed="rId6"/>
          <a:stretch>
            <a:fillRect/>
          </a:stretch>
        </p:blipFill>
        <p:spPr>
          <a:xfrm>
            <a:off x="108697" y="1473777"/>
            <a:ext cx="6027942" cy="4526672"/>
          </a:xfrm>
          <a:prstGeom prst="rect">
            <a:avLst/>
          </a:prstGeom>
        </p:spPr>
      </p:pic>
      <p:sp>
        <p:nvSpPr>
          <p:cNvPr id="9" name="Rectangle 8">
            <a:extLst>
              <a:ext uri="{FF2B5EF4-FFF2-40B4-BE49-F238E27FC236}">
                <a16:creationId xmlns:a16="http://schemas.microsoft.com/office/drawing/2014/main" id="{372A092E-4697-43DC-92E8-6C37C6274DC7}"/>
              </a:ext>
            </a:extLst>
          </p:cNvPr>
          <p:cNvSpPr/>
          <p:nvPr/>
        </p:nvSpPr>
        <p:spPr>
          <a:xfrm>
            <a:off x="326459" y="6135476"/>
            <a:ext cx="1773755" cy="369332"/>
          </a:xfrm>
          <a:prstGeom prst="rect">
            <a:avLst/>
          </a:prstGeom>
        </p:spPr>
        <p:txBody>
          <a:bodyPr wrap="none">
            <a:spAutoFit/>
          </a:bodyPr>
          <a:lstStyle/>
          <a:p>
            <a:r>
              <a:rPr lang="en-US" b="1" dirty="0"/>
              <a:t>Match Gradients</a:t>
            </a:r>
          </a:p>
        </p:txBody>
      </p:sp>
      <p:pic>
        <p:nvPicPr>
          <p:cNvPr id="10" name="Picture 9">
            <a:extLst>
              <a:ext uri="{FF2B5EF4-FFF2-40B4-BE49-F238E27FC236}">
                <a16:creationId xmlns:a16="http://schemas.microsoft.com/office/drawing/2014/main" id="{4B63A15E-5ECE-4554-90D3-571408E533EE}"/>
              </a:ext>
            </a:extLst>
          </p:cNvPr>
          <p:cNvPicPr>
            <a:picLocks noChangeAspect="1"/>
          </p:cNvPicPr>
          <p:nvPr/>
        </p:nvPicPr>
        <p:blipFill>
          <a:blip r:embed="rId7"/>
          <a:stretch>
            <a:fillRect/>
          </a:stretch>
        </p:blipFill>
        <p:spPr>
          <a:xfrm>
            <a:off x="6075404" y="1443294"/>
            <a:ext cx="6066046" cy="4557155"/>
          </a:xfrm>
          <a:prstGeom prst="rect">
            <a:avLst/>
          </a:prstGeom>
        </p:spPr>
      </p:pic>
      <p:sp>
        <p:nvSpPr>
          <p:cNvPr id="11" name="Rectangle 10">
            <a:extLst>
              <a:ext uri="{FF2B5EF4-FFF2-40B4-BE49-F238E27FC236}">
                <a16:creationId xmlns:a16="http://schemas.microsoft.com/office/drawing/2014/main" id="{86C1959E-4F57-4F3B-A979-0396F14A62B8}"/>
              </a:ext>
            </a:extLst>
          </p:cNvPr>
          <p:cNvSpPr/>
          <p:nvPr/>
        </p:nvSpPr>
        <p:spPr>
          <a:xfrm>
            <a:off x="6075404" y="6114100"/>
            <a:ext cx="1443087" cy="369332"/>
          </a:xfrm>
          <a:prstGeom prst="rect">
            <a:avLst/>
          </a:prstGeom>
        </p:spPr>
        <p:txBody>
          <a:bodyPr wrap="none">
            <a:spAutoFit/>
          </a:bodyPr>
          <a:lstStyle/>
          <a:p>
            <a:r>
              <a:rPr lang="en-US" b="1" dirty="0"/>
              <a:t>Match Colors</a:t>
            </a:r>
          </a:p>
        </p:txBody>
      </p:sp>
    </p:spTree>
    <p:extLst>
      <p:ext uri="{BB962C8B-B14F-4D97-AF65-F5344CB8AC3E}">
        <p14:creationId xmlns:p14="http://schemas.microsoft.com/office/powerpoint/2010/main" val="245411366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0B6-1F02-4404-AE17-0425F8FB393F}"/>
              </a:ext>
            </a:extLst>
          </p:cNvPr>
          <p:cNvSpPr>
            <a:spLocks noGrp="1"/>
          </p:cNvSpPr>
          <p:nvPr>
            <p:ph type="title"/>
          </p:nvPr>
        </p:nvSpPr>
        <p:spPr/>
        <p:txBody>
          <a:bodyPr/>
          <a:lstStyle/>
          <a:p>
            <a:r>
              <a:rPr lang="en-US" dirty="0"/>
              <a:t>Result &amp; Analysis</a:t>
            </a:r>
          </a:p>
        </p:txBody>
      </p:sp>
      <p:pic>
        <p:nvPicPr>
          <p:cNvPr id="4" name="Picture 3">
            <a:extLst>
              <a:ext uri="{FF2B5EF4-FFF2-40B4-BE49-F238E27FC236}">
                <a16:creationId xmlns:a16="http://schemas.microsoft.com/office/drawing/2014/main" id="{C7172A9B-E0F6-4CC8-A08B-2B4C493F65FA}"/>
              </a:ext>
            </a:extLst>
          </p:cNvPr>
          <p:cNvPicPr>
            <a:picLocks noChangeAspect="1"/>
          </p:cNvPicPr>
          <p:nvPr/>
        </p:nvPicPr>
        <p:blipFill>
          <a:blip r:embed="rId2"/>
          <a:stretch>
            <a:fillRect/>
          </a:stretch>
        </p:blipFill>
        <p:spPr>
          <a:xfrm>
            <a:off x="661416" y="1653386"/>
            <a:ext cx="2679014" cy="2073788"/>
          </a:xfrm>
          <a:prstGeom prst="rect">
            <a:avLst/>
          </a:prstGeom>
        </p:spPr>
      </p:pic>
      <p:pic>
        <p:nvPicPr>
          <p:cNvPr id="5" name="Picture 4">
            <a:extLst>
              <a:ext uri="{FF2B5EF4-FFF2-40B4-BE49-F238E27FC236}">
                <a16:creationId xmlns:a16="http://schemas.microsoft.com/office/drawing/2014/main" id="{AE0B062D-42A8-4D5A-B16E-711B145AA3DD}"/>
              </a:ext>
            </a:extLst>
          </p:cNvPr>
          <p:cNvPicPr>
            <a:picLocks noChangeAspect="1"/>
          </p:cNvPicPr>
          <p:nvPr/>
        </p:nvPicPr>
        <p:blipFill>
          <a:blip r:embed="rId3"/>
          <a:stretch>
            <a:fillRect/>
          </a:stretch>
        </p:blipFill>
        <p:spPr>
          <a:xfrm>
            <a:off x="3340430" y="1637159"/>
            <a:ext cx="2785869" cy="2099954"/>
          </a:xfrm>
          <a:prstGeom prst="rect">
            <a:avLst/>
          </a:prstGeom>
        </p:spPr>
      </p:pic>
      <p:pic>
        <p:nvPicPr>
          <p:cNvPr id="6" name="Picture 5">
            <a:extLst>
              <a:ext uri="{FF2B5EF4-FFF2-40B4-BE49-F238E27FC236}">
                <a16:creationId xmlns:a16="http://schemas.microsoft.com/office/drawing/2014/main" id="{5C9C97B9-2EC2-406E-B7A2-0CD4EED9EA67}"/>
              </a:ext>
            </a:extLst>
          </p:cNvPr>
          <p:cNvPicPr>
            <a:picLocks noChangeAspect="1"/>
          </p:cNvPicPr>
          <p:nvPr/>
        </p:nvPicPr>
        <p:blipFill>
          <a:blip r:embed="rId4"/>
          <a:stretch>
            <a:fillRect/>
          </a:stretch>
        </p:blipFill>
        <p:spPr>
          <a:xfrm>
            <a:off x="661416" y="3737113"/>
            <a:ext cx="2679014" cy="2004173"/>
          </a:xfrm>
          <a:prstGeom prst="rect">
            <a:avLst/>
          </a:prstGeom>
        </p:spPr>
      </p:pic>
      <p:pic>
        <p:nvPicPr>
          <p:cNvPr id="7" name="Picture 6">
            <a:extLst>
              <a:ext uri="{FF2B5EF4-FFF2-40B4-BE49-F238E27FC236}">
                <a16:creationId xmlns:a16="http://schemas.microsoft.com/office/drawing/2014/main" id="{A52D8DC5-1134-406F-A54C-E76F3F4E69F9}"/>
              </a:ext>
            </a:extLst>
          </p:cNvPr>
          <p:cNvPicPr>
            <a:picLocks noChangeAspect="1"/>
          </p:cNvPicPr>
          <p:nvPr/>
        </p:nvPicPr>
        <p:blipFill>
          <a:blip r:embed="rId5"/>
          <a:stretch>
            <a:fillRect/>
          </a:stretch>
        </p:blipFill>
        <p:spPr>
          <a:xfrm>
            <a:off x="3340430" y="3737113"/>
            <a:ext cx="2783493" cy="2112940"/>
          </a:xfrm>
          <a:prstGeom prst="rect">
            <a:avLst/>
          </a:prstGeom>
        </p:spPr>
      </p:pic>
      <p:pic>
        <p:nvPicPr>
          <p:cNvPr id="8" name="Picture 7">
            <a:extLst>
              <a:ext uri="{FF2B5EF4-FFF2-40B4-BE49-F238E27FC236}">
                <a16:creationId xmlns:a16="http://schemas.microsoft.com/office/drawing/2014/main" id="{F9C5A7DD-EFA9-4ADA-BA83-7563F8D38DF9}"/>
              </a:ext>
            </a:extLst>
          </p:cNvPr>
          <p:cNvPicPr>
            <a:picLocks noChangeAspect="1"/>
          </p:cNvPicPr>
          <p:nvPr/>
        </p:nvPicPr>
        <p:blipFill>
          <a:blip r:embed="rId6"/>
          <a:stretch>
            <a:fillRect/>
          </a:stretch>
        </p:blipFill>
        <p:spPr>
          <a:xfrm>
            <a:off x="326459" y="1473777"/>
            <a:ext cx="6027942" cy="4526672"/>
          </a:xfrm>
          <a:prstGeom prst="rect">
            <a:avLst/>
          </a:prstGeom>
        </p:spPr>
      </p:pic>
      <p:sp>
        <p:nvSpPr>
          <p:cNvPr id="9" name="Rectangle 8">
            <a:extLst>
              <a:ext uri="{FF2B5EF4-FFF2-40B4-BE49-F238E27FC236}">
                <a16:creationId xmlns:a16="http://schemas.microsoft.com/office/drawing/2014/main" id="{372A092E-4697-43DC-92E8-6C37C6274DC7}"/>
              </a:ext>
            </a:extLst>
          </p:cNvPr>
          <p:cNvSpPr/>
          <p:nvPr/>
        </p:nvSpPr>
        <p:spPr>
          <a:xfrm>
            <a:off x="326459" y="6135476"/>
            <a:ext cx="1773755" cy="369332"/>
          </a:xfrm>
          <a:prstGeom prst="rect">
            <a:avLst/>
          </a:prstGeom>
        </p:spPr>
        <p:txBody>
          <a:bodyPr wrap="none">
            <a:spAutoFit/>
          </a:bodyPr>
          <a:lstStyle/>
          <a:p>
            <a:r>
              <a:rPr lang="en-US" b="1" dirty="0"/>
              <a:t>Match Gradients</a:t>
            </a:r>
          </a:p>
        </p:txBody>
      </p:sp>
      <p:sp>
        <p:nvSpPr>
          <p:cNvPr id="11" name="Rectangle 10">
            <a:extLst>
              <a:ext uri="{FF2B5EF4-FFF2-40B4-BE49-F238E27FC236}">
                <a16:creationId xmlns:a16="http://schemas.microsoft.com/office/drawing/2014/main" id="{86C1959E-4F57-4F3B-A979-0396F14A62B8}"/>
              </a:ext>
            </a:extLst>
          </p:cNvPr>
          <p:cNvSpPr/>
          <p:nvPr/>
        </p:nvSpPr>
        <p:spPr>
          <a:xfrm>
            <a:off x="6123923" y="6118221"/>
            <a:ext cx="1443087" cy="369332"/>
          </a:xfrm>
          <a:prstGeom prst="rect">
            <a:avLst/>
          </a:prstGeom>
        </p:spPr>
        <p:txBody>
          <a:bodyPr wrap="none">
            <a:spAutoFit/>
          </a:bodyPr>
          <a:lstStyle/>
          <a:p>
            <a:r>
              <a:rPr lang="en-US" b="1" dirty="0"/>
              <a:t>Match Colors</a:t>
            </a:r>
          </a:p>
        </p:txBody>
      </p:sp>
      <p:pic>
        <p:nvPicPr>
          <p:cNvPr id="3" name="Picture 2">
            <a:extLst>
              <a:ext uri="{FF2B5EF4-FFF2-40B4-BE49-F238E27FC236}">
                <a16:creationId xmlns:a16="http://schemas.microsoft.com/office/drawing/2014/main" id="{51931871-5A86-4472-B288-F8CC7B5E6508}"/>
              </a:ext>
            </a:extLst>
          </p:cNvPr>
          <p:cNvPicPr>
            <a:picLocks noChangeAspect="1"/>
          </p:cNvPicPr>
          <p:nvPr/>
        </p:nvPicPr>
        <p:blipFill>
          <a:blip r:embed="rId7"/>
          <a:stretch>
            <a:fillRect/>
          </a:stretch>
        </p:blipFill>
        <p:spPr>
          <a:xfrm>
            <a:off x="6127733" y="1481397"/>
            <a:ext cx="6020322" cy="4519052"/>
          </a:xfrm>
          <a:prstGeom prst="rect">
            <a:avLst/>
          </a:prstGeom>
        </p:spPr>
      </p:pic>
    </p:spTree>
    <p:extLst>
      <p:ext uri="{BB962C8B-B14F-4D97-AF65-F5344CB8AC3E}">
        <p14:creationId xmlns:p14="http://schemas.microsoft.com/office/powerpoint/2010/main" val="9439201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0B6-1F02-4404-AE17-0425F8FB393F}"/>
              </a:ext>
            </a:extLst>
          </p:cNvPr>
          <p:cNvSpPr>
            <a:spLocks noGrp="1"/>
          </p:cNvSpPr>
          <p:nvPr>
            <p:ph type="title"/>
          </p:nvPr>
        </p:nvSpPr>
        <p:spPr/>
        <p:txBody>
          <a:bodyPr/>
          <a:lstStyle/>
          <a:p>
            <a:r>
              <a:rPr lang="en-US" dirty="0"/>
              <a:t>Result &amp; Analysis</a:t>
            </a:r>
          </a:p>
        </p:txBody>
      </p:sp>
      <p:pic>
        <p:nvPicPr>
          <p:cNvPr id="4" name="Picture 3">
            <a:extLst>
              <a:ext uri="{FF2B5EF4-FFF2-40B4-BE49-F238E27FC236}">
                <a16:creationId xmlns:a16="http://schemas.microsoft.com/office/drawing/2014/main" id="{C7172A9B-E0F6-4CC8-A08B-2B4C493F65FA}"/>
              </a:ext>
            </a:extLst>
          </p:cNvPr>
          <p:cNvPicPr>
            <a:picLocks noChangeAspect="1"/>
          </p:cNvPicPr>
          <p:nvPr/>
        </p:nvPicPr>
        <p:blipFill>
          <a:blip r:embed="rId2"/>
          <a:stretch>
            <a:fillRect/>
          </a:stretch>
        </p:blipFill>
        <p:spPr>
          <a:xfrm>
            <a:off x="661416" y="1653386"/>
            <a:ext cx="2679014" cy="2073788"/>
          </a:xfrm>
          <a:prstGeom prst="rect">
            <a:avLst/>
          </a:prstGeom>
        </p:spPr>
      </p:pic>
      <p:pic>
        <p:nvPicPr>
          <p:cNvPr id="5" name="Picture 4">
            <a:extLst>
              <a:ext uri="{FF2B5EF4-FFF2-40B4-BE49-F238E27FC236}">
                <a16:creationId xmlns:a16="http://schemas.microsoft.com/office/drawing/2014/main" id="{AE0B062D-42A8-4D5A-B16E-711B145AA3DD}"/>
              </a:ext>
            </a:extLst>
          </p:cNvPr>
          <p:cNvPicPr>
            <a:picLocks noChangeAspect="1"/>
          </p:cNvPicPr>
          <p:nvPr/>
        </p:nvPicPr>
        <p:blipFill>
          <a:blip r:embed="rId3"/>
          <a:stretch>
            <a:fillRect/>
          </a:stretch>
        </p:blipFill>
        <p:spPr>
          <a:xfrm>
            <a:off x="3340430" y="1637159"/>
            <a:ext cx="2785869" cy="2099954"/>
          </a:xfrm>
          <a:prstGeom prst="rect">
            <a:avLst/>
          </a:prstGeom>
        </p:spPr>
      </p:pic>
      <p:pic>
        <p:nvPicPr>
          <p:cNvPr id="6" name="Picture 5">
            <a:extLst>
              <a:ext uri="{FF2B5EF4-FFF2-40B4-BE49-F238E27FC236}">
                <a16:creationId xmlns:a16="http://schemas.microsoft.com/office/drawing/2014/main" id="{5C9C97B9-2EC2-406E-B7A2-0CD4EED9EA67}"/>
              </a:ext>
            </a:extLst>
          </p:cNvPr>
          <p:cNvPicPr>
            <a:picLocks noChangeAspect="1"/>
          </p:cNvPicPr>
          <p:nvPr/>
        </p:nvPicPr>
        <p:blipFill>
          <a:blip r:embed="rId4"/>
          <a:stretch>
            <a:fillRect/>
          </a:stretch>
        </p:blipFill>
        <p:spPr>
          <a:xfrm>
            <a:off x="661416" y="3737113"/>
            <a:ext cx="2679014" cy="2004173"/>
          </a:xfrm>
          <a:prstGeom prst="rect">
            <a:avLst/>
          </a:prstGeom>
        </p:spPr>
      </p:pic>
      <p:pic>
        <p:nvPicPr>
          <p:cNvPr id="7" name="Picture 6">
            <a:extLst>
              <a:ext uri="{FF2B5EF4-FFF2-40B4-BE49-F238E27FC236}">
                <a16:creationId xmlns:a16="http://schemas.microsoft.com/office/drawing/2014/main" id="{A52D8DC5-1134-406F-A54C-E76F3F4E69F9}"/>
              </a:ext>
            </a:extLst>
          </p:cNvPr>
          <p:cNvPicPr>
            <a:picLocks noChangeAspect="1"/>
          </p:cNvPicPr>
          <p:nvPr/>
        </p:nvPicPr>
        <p:blipFill>
          <a:blip r:embed="rId5"/>
          <a:stretch>
            <a:fillRect/>
          </a:stretch>
        </p:blipFill>
        <p:spPr>
          <a:xfrm>
            <a:off x="3340430" y="3737113"/>
            <a:ext cx="2783493" cy="2112940"/>
          </a:xfrm>
          <a:prstGeom prst="rect">
            <a:avLst/>
          </a:prstGeom>
        </p:spPr>
      </p:pic>
      <p:sp>
        <p:nvSpPr>
          <p:cNvPr id="9" name="Rectangle 8">
            <a:extLst>
              <a:ext uri="{FF2B5EF4-FFF2-40B4-BE49-F238E27FC236}">
                <a16:creationId xmlns:a16="http://schemas.microsoft.com/office/drawing/2014/main" id="{372A092E-4697-43DC-92E8-6C37C6274DC7}"/>
              </a:ext>
            </a:extLst>
          </p:cNvPr>
          <p:cNvSpPr/>
          <p:nvPr/>
        </p:nvSpPr>
        <p:spPr>
          <a:xfrm>
            <a:off x="326459" y="6135476"/>
            <a:ext cx="1773755" cy="369332"/>
          </a:xfrm>
          <a:prstGeom prst="rect">
            <a:avLst/>
          </a:prstGeom>
        </p:spPr>
        <p:txBody>
          <a:bodyPr wrap="none">
            <a:spAutoFit/>
          </a:bodyPr>
          <a:lstStyle/>
          <a:p>
            <a:r>
              <a:rPr lang="en-US" b="1" dirty="0"/>
              <a:t>Match Gradients</a:t>
            </a:r>
          </a:p>
        </p:txBody>
      </p:sp>
      <p:sp>
        <p:nvSpPr>
          <p:cNvPr id="11" name="Rectangle 10">
            <a:extLst>
              <a:ext uri="{FF2B5EF4-FFF2-40B4-BE49-F238E27FC236}">
                <a16:creationId xmlns:a16="http://schemas.microsoft.com/office/drawing/2014/main" id="{86C1959E-4F57-4F3B-A979-0396F14A62B8}"/>
              </a:ext>
            </a:extLst>
          </p:cNvPr>
          <p:cNvSpPr/>
          <p:nvPr/>
        </p:nvSpPr>
        <p:spPr>
          <a:xfrm>
            <a:off x="6123923" y="6118221"/>
            <a:ext cx="1443087" cy="369332"/>
          </a:xfrm>
          <a:prstGeom prst="rect">
            <a:avLst/>
          </a:prstGeom>
        </p:spPr>
        <p:txBody>
          <a:bodyPr wrap="none">
            <a:spAutoFit/>
          </a:bodyPr>
          <a:lstStyle/>
          <a:p>
            <a:r>
              <a:rPr lang="en-US" b="1" dirty="0"/>
              <a:t>Match Colors</a:t>
            </a:r>
          </a:p>
        </p:txBody>
      </p:sp>
      <p:pic>
        <p:nvPicPr>
          <p:cNvPr id="10" name="Picture 9">
            <a:extLst>
              <a:ext uri="{FF2B5EF4-FFF2-40B4-BE49-F238E27FC236}">
                <a16:creationId xmlns:a16="http://schemas.microsoft.com/office/drawing/2014/main" id="{929A7CEE-1D2A-444C-B90A-3A166419DF79}"/>
              </a:ext>
            </a:extLst>
          </p:cNvPr>
          <p:cNvPicPr>
            <a:picLocks noChangeAspect="1"/>
          </p:cNvPicPr>
          <p:nvPr/>
        </p:nvPicPr>
        <p:blipFill>
          <a:blip r:embed="rId6"/>
          <a:stretch>
            <a:fillRect/>
          </a:stretch>
        </p:blipFill>
        <p:spPr>
          <a:xfrm>
            <a:off x="6282429" y="1443294"/>
            <a:ext cx="6027942" cy="4557155"/>
          </a:xfrm>
          <a:prstGeom prst="rect">
            <a:avLst/>
          </a:prstGeom>
        </p:spPr>
      </p:pic>
      <p:pic>
        <p:nvPicPr>
          <p:cNvPr id="12" name="Picture 11">
            <a:extLst>
              <a:ext uri="{FF2B5EF4-FFF2-40B4-BE49-F238E27FC236}">
                <a16:creationId xmlns:a16="http://schemas.microsoft.com/office/drawing/2014/main" id="{E5267DE4-99FD-480C-B7AC-894E25FBF7E6}"/>
              </a:ext>
            </a:extLst>
          </p:cNvPr>
          <p:cNvPicPr>
            <a:picLocks noChangeAspect="1"/>
          </p:cNvPicPr>
          <p:nvPr/>
        </p:nvPicPr>
        <p:blipFill>
          <a:blip r:embed="rId7"/>
          <a:stretch>
            <a:fillRect/>
          </a:stretch>
        </p:blipFill>
        <p:spPr>
          <a:xfrm>
            <a:off x="216383" y="1509444"/>
            <a:ext cx="6066046" cy="4572396"/>
          </a:xfrm>
          <a:prstGeom prst="rect">
            <a:avLst/>
          </a:prstGeom>
        </p:spPr>
      </p:pic>
    </p:spTree>
    <p:extLst>
      <p:ext uri="{BB962C8B-B14F-4D97-AF65-F5344CB8AC3E}">
        <p14:creationId xmlns:p14="http://schemas.microsoft.com/office/powerpoint/2010/main" val="2482568985"/>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0B6-1F02-4404-AE17-0425F8FB393F}"/>
              </a:ext>
            </a:extLst>
          </p:cNvPr>
          <p:cNvSpPr>
            <a:spLocks noGrp="1"/>
          </p:cNvSpPr>
          <p:nvPr>
            <p:ph type="title"/>
          </p:nvPr>
        </p:nvSpPr>
        <p:spPr/>
        <p:txBody>
          <a:bodyPr/>
          <a:lstStyle/>
          <a:p>
            <a:r>
              <a:rPr lang="en-US" dirty="0"/>
              <a:t>Result &amp; Analysis</a:t>
            </a:r>
          </a:p>
        </p:txBody>
      </p:sp>
      <p:sp>
        <p:nvSpPr>
          <p:cNvPr id="14" name="TextBox 13">
            <a:extLst>
              <a:ext uri="{FF2B5EF4-FFF2-40B4-BE49-F238E27FC236}">
                <a16:creationId xmlns:a16="http://schemas.microsoft.com/office/drawing/2014/main" id="{19A7554E-C8F5-4257-B5EA-CF7CA7BFF08E}"/>
              </a:ext>
            </a:extLst>
          </p:cNvPr>
          <p:cNvSpPr txBox="1"/>
          <p:nvPr/>
        </p:nvSpPr>
        <p:spPr>
          <a:xfrm>
            <a:off x="838200" y="1690688"/>
            <a:ext cx="7366247" cy="2677656"/>
          </a:xfrm>
          <a:prstGeom prst="rect">
            <a:avLst/>
          </a:prstGeom>
          <a:noFill/>
        </p:spPr>
        <p:txBody>
          <a:bodyPr wrap="none" rtlCol="0">
            <a:spAutoFit/>
          </a:bodyPr>
          <a:lstStyle/>
          <a:p>
            <a:r>
              <a:rPr lang="en-US" sz="3600" b="1" dirty="0"/>
              <a:t>Gradients are better than colors: </a:t>
            </a:r>
          </a:p>
          <a:p>
            <a:pPr marL="342900" indent="-342900">
              <a:buFontTx/>
              <a:buChar char="-"/>
            </a:pPr>
            <a:r>
              <a:rPr lang="en-US" sz="3600" dirty="0"/>
              <a:t>Robust to </a:t>
            </a:r>
            <a:r>
              <a:rPr lang="en-US" sz="3600" dirty="0" err="1"/>
              <a:t>illumation</a:t>
            </a:r>
            <a:r>
              <a:rPr lang="en-US" sz="3600" dirty="0"/>
              <a:t> changes</a:t>
            </a:r>
          </a:p>
          <a:p>
            <a:pPr marL="342900" indent="-342900">
              <a:buFontTx/>
              <a:buChar char="-"/>
            </a:pPr>
            <a:r>
              <a:rPr lang="en-US" sz="3600" dirty="0"/>
              <a:t>Better capturing locality</a:t>
            </a:r>
          </a:p>
          <a:p>
            <a:pPr marL="342900" indent="-342900">
              <a:buFontTx/>
              <a:buChar char="-"/>
            </a:pPr>
            <a:r>
              <a:rPr lang="en-US" sz="3600" dirty="0"/>
              <a:t>Better maintaining shapes of objects</a:t>
            </a:r>
          </a:p>
          <a:p>
            <a:pPr marL="342900" indent="-342900">
              <a:buFontTx/>
              <a:buChar char="-"/>
            </a:pPr>
            <a:endParaRPr lang="en-US" sz="2400" dirty="0"/>
          </a:p>
        </p:txBody>
      </p:sp>
    </p:spTree>
    <p:extLst>
      <p:ext uri="{BB962C8B-B14F-4D97-AF65-F5344CB8AC3E}">
        <p14:creationId xmlns:p14="http://schemas.microsoft.com/office/powerpoint/2010/main" val="142875231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Using G</a:t>
            </a:r>
            <a:r>
              <a:rPr lang="en-US" altLang="zh-CN" b="1" dirty="0">
                <a:latin typeface="+mn-lt"/>
              </a:rPr>
              <a:t>raph-cut</a:t>
            </a:r>
            <a:endParaRPr lang="en-US" b="1"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CE2429-B723-444E-8F39-9C59A53BFCA2}"/>
                  </a:ext>
                </a:extLst>
              </p:cNvPr>
              <p:cNvSpPr>
                <a:spLocks noGrp="1"/>
              </p:cNvSpPr>
              <p:nvPr>
                <p:ph idx="1"/>
              </p:nvPr>
            </p:nvSpPr>
            <p:spPr/>
            <p:txBody>
              <a:bodyPr/>
              <a:lstStyle/>
              <a:p>
                <a:r>
                  <a:rPr lang="en-US" dirty="0"/>
                  <a:t>InnerLoop: Given a Label </a:t>
                </a:r>
                <a14:m>
                  <m:oMath xmlns:m="http://schemas.openxmlformats.org/officeDocument/2006/math">
                    <m:r>
                      <a:rPr lang="en-US" b="0" i="1" smtClean="0">
                        <a:latin typeface="Cambria Math" panose="02040503050406030204" pitchFamily="18" charset="0"/>
                      </a:rPr>
                      <m:t>𝛼</m:t>
                    </m:r>
                  </m:oMath>
                </a14:m>
                <a:r>
                  <a:rPr lang="en-US" dirty="0"/>
                  <a:t> and Current Label, accept label that has less costs</a:t>
                </a:r>
              </a:p>
              <a:p>
                <a:r>
                  <a:rPr lang="en-US" dirty="0" err="1"/>
                  <a:t>OuterLoop</a:t>
                </a:r>
                <a:r>
                  <a:rPr lang="en-US" dirty="0"/>
                  <a:t>: Iterates for all possible </a:t>
                </a:r>
                <a:r>
                  <a:rPr lang="en-US" altLang="zh-CN" dirty="0"/>
                  <a:t>labels</a:t>
                </a:r>
                <a:endParaRPr lang="en-US" dirty="0"/>
              </a:p>
              <a:p>
                <a:endParaRPr lang="en-US" dirty="0"/>
              </a:p>
            </p:txBody>
          </p:sp>
        </mc:Choice>
        <mc:Fallback xmlns="">
          <p:sp>
            <p:nvSpPr>
              <p:cNvPr id="3" name="Content Placeholder 2">
                <a:extLst>
                  <a:ext uri="{FF2B5EF4-FFF2-40B4-BE49-F238E27FC236}">
                    <a16:creationId xmlns:a16="http://schemas.microsoft.com/office/drawing/2014/main" id="{C8CE2429-B723-444E-8F39-9C59A53BFCA2}"/>
                  </a:ext>
                </a:extLst>
              </p:cNvPr>
              <p:cNvSpPr>
                <a:spLocks noGrp="1" noRot="1" noChangeAspect="1" noMove="1" noResize="1" noEditPoints="1" noAdjustHandles="1" noChangeArrowheads="1" noChangeShapeType="1" noTextEdit="1"/>
              </p:cNvSpPr>
              <p:nvPr>
                <p:ph idx="1"/>
              </p:nvPr>
            </p:nvSpPr>
            <p:spPr>
              <a:blipFill>
                <a:blip r:embed="rId3"/>
                <a:stretch>
                  <a:fillRect l="-1043" t="-2241"/>
                </a:stretch>
              </a:blipFill>
            </p:spPr>
            <p:txBody>
              <a:bodyPr/>
              <a:lstStyle/>
              <a:p>
                <a:r>
                  <a:rPr lang="en-US">
                    <a:noFill/>
                  </a:rPr>
                  <a:t> </a:t>
                </a:r>
              </a:p>
            </p:txBody>
          </p:sp>
        </mc:Fallback>
      </mc:AlternateContent>
    </p:spTree>
    <p:extLst>
      <p:ext uri="{BB962C8B-B14F-4D97-AF65-F5344CB8AC3E}">
        <p14:creationId xmlns:p14="http://schemas.microsoft.com/office/powerpoint/2010/main" val="1531848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B3C0B6-1F02-4404-AE17-0425F8FB393F}"/>
              </a:ext>
            </a:extLst>
          </p:cNvPr>
          <p:cNvSpPr>
            <a:spLocks noGrp="1"/>
          </p:cNvSpPr>
          <p:nvPr>
            <p:ph type="title"/>
          </p:nvPr>
        </p:nvSpPr>
        <p:spPr/>
        <p:txBody>
          <a:bodyPr/>
          <a:lstStyle/>
          <a:p>
            <a:r>
              <a:rPr lang="en-US" dirty="0"/>
              <a:t>Result &amp; Analysis</a:t>
            </a:r>
          </a:p>
        </p:txBody>
      </p:sp>
      <p:pic>
        <p:nvPicPr>
          <p:cNvPr id="4" name="Picture 3">
            <a:extLst>
              <a:ext uri="{FF2B5EF4-FFF2-40B4-BE49-F238E27FC236}">
                <a16:creationId xmlns:a16="http://schemas.microsoft.com/office/drawing/2014/main" id="{C7172A9B-E0F6-4CC8-A08B-2B4C493F65FA}"/>
              </a:ext>
            </a:extLst>
          </p:cNvPr>
          <p:cNvPicPr>
            <a:picLocks noChangeAspect="1"/>
          </p:cNvPicPr>
          <p:nvPr/>
        </p:nvPicPr>
        <p:blipFill>
          <a:blip r:embed="rId2"/>
          <a:stretch>
            <a:fillRect/>
          </a:stretch>
        </p:blipFill>
        <p:spPr>
          <a:xfrm>
            <a:off x="661416" y="1653386"/>
            <a:ext cx="2679014" cy="2073788"/>
          </a:xfrm>
          <a:prstGeom prst="rect">
            <a:avLst/>
          </a:prstGeom>
        </p:spPr>
      </p:pic>
      <p:pic>
        <p:nvPicPr>
          <p:cNvPr id="5" name="Picture 4">
            <a:extLst>
              <a:ext uri="{FF2B5EF4-FFF2-40B4-BE49-F238E27FC236}">
                <a16:creationId xmlns:a16="http://schemas.microsoft.com/office/drawing/2014/main" id="{AE0B062D-42A8-4D5A-B16E-711B145AA3DD}"/>
              </a:ext>
            </a:extLst>
          </p:cNvPr>
          <p:cNvPicPr>
            <a:picLocks noChangeAspect="1"/>
          </p:cNvPicPr>
          <p:nvPr/>
        </p:nvPicPr>
        <p:blipFill>
          <a:blip r:embed="rId3"/>
          <a:stretch>
            <a:fillRect/>
          </a:stretch>
        </p:blipFill>
        <p:spPr>
          <a:xfrm>
            <a:off x="3340430" y="1637159"/>
            <a:ext cx="2785869" cy="2099954"/>
          </a:xfrm>
          <a:prstGeom prst="rect">
            <a:avLst/>
          </a:prstGeom>
        </p:spPr>
      </p:pic>
      <p:pic>
        <p:nvPicPr>
          <p:cNvPr id="6" name="Picture 5">
            <a:extLst>
              <a:ext uri="{FF2B5EF4-FFF2-40B4-BE49-F238E27FC236}">
                <a16:creationId xmlns:a16="http://schemas.microsoft.com/office/drawing/2014/main" id="{5C9C97B9-2EC2-406E-B7A2-0CD4EED9EA67}"/>
              </a:ext>
            </a:extLst>
          </p:cNvPr>
          <p:cNvPicPr>
            <a:picLocks noChangeAspect="1"/>
          </p:cNvPicPr>
          <p:nvPr/>
        </p:nvPicPr>
        <p:blipFill>
          <a:blip r:embed="rId4"/>
          <a:stretch>
            <a:fillRect/>
          </a:stretch>
        </p:blipFill>
        <p:spPr>
          <a:xfrm>
            <a:off x="661416" y="3737113"/>
            <a:ext cx="2679014" cy="2004173"/>
          </a:xfrm>
          <a:prstGeom prst="rect">
            <a:avLst/>
          </a:prstGeom>
        </p:spPr>
      </p:pic>
      <p:pic>
        <p:nvPicPr>
          <p:cNvPr id="7" name="Picture 6">
            <a:extLst>
              <a:ext uri="{FF2B5EF4-FFF2-40B4-BE49-F238E27FC236}">
                <a16:creationId xmlns:a16="http://schemas.microsoft.com/office/drawing/2014/main" id="{A52D8DC5-1134-406F-A54C-E76F3F4E69F9}"/>
              </a:ext>
            </a:extLst>
          </p:cNvPr>
          <p:cNvPicPr>
            <a:picLocks noChangeAspect="1"/>
          </p:cNvPicPr>
          <p:nvPr/>
        </p:nvPicPr>
        <p:blipFill>
          <a:blip r:embed="rId5"/>
          <a:stretch>
            <a:fillRect/>
          </a:stretch>
        </p:blipFill>
        <p:spPr>
          <a:xfrm>
            <a:off x="3340430" y="3737113"/>
            <a:ext cx="2783493" cy="2112940"/>
          </a:xfrm>
          <a:prstGeom prst="rect">
            <a:avLst/>
          </a:prstGeom>
        </p:spPr>
      </p:pic>
      <p:sp>
        <p:nvSpPr>
          <p:cNvPr id="9" name="Rectangle 8">
            <a:extLst>
              <a:ext uri="{FF2B5EF4-FFF2-40B4-BE49-F238E27FC236}">
                <a16:creationId xmlns:a16="http://schemas.microsoft.com/office/drawing/2014/main" id="{372A092E-4697-43DC-92E8-6C37C6274DC7}"/>
              </a:ext>
            </a:extLst>
          </p:cNvPr>
          <p:cNvSpPr/>
          <p:nvPr/>
        </p:nvSpPr>
        <p:spPr>
          <a:xfrm>
            <a:off x="326459" y="6135476"/>
            <a:ext cx="1773755" cy="369332"/>
          </a:xfrm>
          <a:prstGeom prst="rect">
            <a:avLst/>
          </a:prstGeom>
        </p:spPr>
        <p:txBody>
          <a:bodyPr wrap="none">
            <a:spAutoFit/>
          </a:bodyPr>
          <a:lstStyle/>
          <a:p>
            <a:r>
              <a:rPr lang="en-US" b="1" dirty="0"/>
              <a:t>Match Gradients</a:t>
            </a:r>
          </a:p>
        </p:txBody>
      </p:sp>
      <p:sp>
        <p:nvSpPr>
          <p:cNvPr id="11" name="Rectangle 10">
            <a:extLst>
              <a:ext uri="{FF2B5EF4-FFF2-40B4-BE49-F238E27FC236}">
                <a16:creationId xmlns:a16="http://schemas.microsoft.com/office/drawing/2014/main" id="{86C1959E-4F57-4F3B-A979-0396F14A62B8}"/>
              </a:ext>
            </a:extLst>
          </p:cNvPr>
          <p:cNvSpPr/>
          <p:nvPr/>
        </p:nvSpPr>
        <p:spPr>
          <a:xfrm>
            <a:off x="6123923" y="6118221"/>
            <a:ext cx="1443087" cy="369332"/>
          </a:xfrm>
          <a:prstGeom prst="rect">
            <a:avLst/>
          </a:prstGeom>
        </p:spPr>
        <p:txBody>
          <a:bodyPr wrap="none">
            <a:spAutoFit/>
          </a:bodyPr>
          <a:lstStyle/>
          <a:p>
            <a:r>
              <a:rPr lang="en-US" b="1" dirty="0"/>
              <a:t>Match Colors</a:t>
            </a:r>
          </a:p>
        </p:txBody>
      </p:sp>
      <p:pic>
        <p:nvPicPr>
          <p:cNvPr id="10" name="Picture 9">
            <a:extLst>
              <a:ext uri="{FF2B5EF4-FFF2-40B4-BE49-F238E27FC236}">
                <a16:creationId xmlns:a16="http://schemas.microsoft.com/office/drawing/2014/main" id="{929A7CEE-1D2A-444C-B90A-3A166419DF79}"/>
              </a:ext>
            </a:extLst>
          </p:cNvPr>
          <p:cNvPicPr>
            <a:picLocks noChangeAspect="1"/>
          </p:cNvPicPr>
          <p:nvPr/>
        </p:nvPicPr>
        <p:blipFill>
          <a:blip r:embed="rId6"/>
          <a:stretch>
            <a:fillRect/>
          </a:stretch>
        </p:blipFill>
        <p:spPr>
          <a:xfrm>
            <a:off x="6282429" y="1443294"/>
            <a:ext cx="6027942" cy="4557155"/>
          </a:xfrm>
          <a:prstGeom prst="rect">
            <a:avLst/>
          </a:prstGeom>
        </p:spPr>
      </p:pic>
      <p:pic>
        <p:nvPicPr>
          <p:cNvPr id="12" name="Picture 11">
            <a:extLst>
              <a:ext uri="{FF2B5EF4-FFF2-40B4-BE49-F238E27FC236}">
                <a16:creationId xmlns:a16="http://schemas.microsoft.com/office/drawing/2014/main" id="{E5267DE4-99FD-480C-B7AC-894E25FBF7E6}"/>
              </a:ext>
            </a:extLst>
          </p:cNvPr>
          <p:cNvPicPr>
            <a:picLocks noChangeAspect="1"/>
          </p:cNvPicPr>
          <p:nvPr/>
        </p:nvPicPr>
        <p:blipFill>
          <a:blip r:embed="rId7"/>
          <a:stretch>
            <a:fillRect/>
          </a:stretch>
        </p:blipFill>
        <p:spPr>
          <a:xfrm>
            <a:off x="216383" y="1509444"/>
            <a:ext cx="6066046" cy="4572396"/>
          </a:xfrm>
          <a:prstGeom prst="rect">
            <a:avLst/>
          </a:prstGeom>
        </p:spPr>
      </p:pic>
      <p:sp>
        <p:nvSpPr>
          <p:cNvPr id="13" name="Rectangle 12">
            <a:extLst>
              <a:ext uri="{FF2B5EF4-FFF2-40B4-BE49-F238E27FC236}">
                <a16:creationId xmlns:a16="http://schemas.microsoft.com/office/drawing/2014/main" id="{FA75EAF7-2EF7-4D51-8F8F-6DA3ABBC4752}"/>
              </a:ext>
            </a:extLst>
          </p:cNvPr>
          <p:cNvSpPr/>
          <p:nvPr/>
        </p:nvSpPr>
        <p:spPr>
          <a:xfrm>
            <a:off x="6564031" y="1808460"/>
            <a:ext cx="3533340" cy="1077218"/>
          </a:xfrm>
          <a:prstGeom prst="rect">
            <a:avLst/>
          </a:prstGeom>
        </p:spPr>
        <p:txBody>
          <a:bodyPr wrap="none">
            <a:spAutoFit/>
          </a:bodyPr>
          <a:lstStyle/>
          <a:p>
            <a:r>
              <a:rPr lang="en-US" sz="3200" b="1" dirty="0">
                <a:solidFill>
                  <a:schemeClr val="bg1"/>
                </a:solidFill>
              </a:rPr>
              <a:t>More Brush Strokes</a:t>
            </a:r>
          </a:p>
          <a:p>
            <a:r>
              <a:rPr lang="en-US" sz="3200" b="1" dirty="0">
                <a:solidFill>
                  <a:schemeClr val="bg1"/>
                </a:solidFill>
              </a:rPr>
              <a:t>More Iterations</a:t>
            </a:r>
          </a:p>
        </p:txBody>
      </p:sp>
    </p:spTree>
    <p:extLst>
      <p:ext uri="{BB962C8B-B14F-4D97-AF65-F5344CB8AC3E}">
        <p14:creationId xmlns:p14="http://schemas.microsoft.com/office/powerpoint/2010/main" val="385424999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9058-F6D2-48FC-A5F1-5D088188921D}"/>
              </a:ext>
            </a:extLst>
          </p:cNvPr>
          <p:cNvSpPr>
            <a:spLocks noGrp="1"/>
          </p:cNvSpPr>
          <p:nvPr>
            <p:ph type="title"/>
          </p:nvPr>
        </p:nvSpPr>
        <p:spPr/>
        <p:txBody>
          <a:bodyPr/>
          <a:lstStyle/>
          <a:p>
            <a:r>
              <a:rPr lang="en-US" dirty="0"/>
              <a:t>Result &amp; Analysis</a:t>
            </a:r>
          </a:p>
        </p:txBody>
      </p:sp>
      <p:sp>
        <p:nvSpPr>
          <p:cNvPr id="5" name="Rectangle 4">
            <a:extLst>
              <a:ext uri="{FF2B5EF4-FFF2-40B4-BE49-F238E27FC236}">
                <a16:creationId xmlns:a16="http://schemas.microsoft.com/office/drawing/2014/main" id="{178D1BE0-FE9B-43BE-B866-A504E521178A}"/>
              </a:ext>
            </a:extLst>
          </p:cNvPr>
          <p:cNvSpPr/>
          <p:nvPr/>
        </p:nvSpPr>
        <p:spPr>
          <a:xfrm>
            <a:off x="3068416" y="6123543"/>
            <a:ext cx="1622175" cy="369332"/>
          </a:xfrm>
          <a:prstGeom prst="rect">
            <a:avLst/>
          </a:prstGeom>
        </p:spPr>
        <p:txBody>
          <a:bodyPr wrap="none">
            <a:spAutoFit/>
          </a:bodyPr>
          <a:lstStyle/>
          <a:p>
            <a:r>
              <a:rPr lang="en-US" b="1" dirty="0"/>
              <a:t>2000 Iterations</a:t>
            </a:r>
          </a:p>
        </p:txBody>
      </p:sp>
      <p:pic>
        <p:nvPicPr>
          <p:cNvPr id="6" name="Picture 5">
            <a:extLst>
              <a:ext uri="{FF2B5EF4-FFF2-40B4-BE49-F238E27FC236}">
                <a16:creationId xmlns:a16="http://schemas.microsoft.com/office/drawing/2014/main" id="{CBDD2BB4-A8DF-4311-AE94-A138594DFDF9}"/>
              </a:ext>
            </a:extLst>
          </p:cNvPr>
          <p:cNvPicPr>
            <a:picLocks noChangeAspect="1"/>
          </p:cNvPicPr>
          <p:nvPr/>
        </p:nvPicPr>
        <p:blipFill>
          <a:blip r:embed="rId3"/>
          <a:stretch>
            <a:fillRect/>
          </a:stretch>
        </p:blipFill>
        <p:spPr>
          <a:xfrm>
            <a:off x="142571" y="1690688"/>
            <a:ext cx="5344500" cy="4124560"/>
          </a:xfrm>
          <a:prstGeom prst="rect">
            <a:avLst/>
          </a:prstGeom>
        </p:spPr>
      </p:pic>
      <p:pic>
        <p:nvPicPr>
          <p:cNvPr id="4" name="Content Placeholder 3">
            <a:extLst>
              <a:ext uri="{FF2B5EF4-FFF2-40B4-BE49-F238E27FC236}">
                <a16:creationId xmlns:a16="http://schemas.microsoft.com/office/drawing/2014/main" id="{5BB6BFAD-A766-4B66-A293-43A67AC14824}"/>
              </a:ext>
            </a:extLst>
          </p:cNvPr>
          <p:cNvPicPr>
            <a:picLocks noGrp="1" noChangeAspect="1"/>
          </p:cNvPicPr>
          <p:nvPr>
            <p:ph idx="1"/>
          </p:nvPr>
        </p:nvPicPr>
        <p:blipFill>
          <a:blip r:embed="rId4"/>
          <a:stretch>
            <a:fillRect/>
          </a:stretch>
        </p:blipFill>
        <p:spPr>
          <a:xfrm>
            <a:off x="3068416" y="1618058"/>
            <a:ext cx="5675657" cy="4351338"/>
          </a:xfrm>
          <a:prstGeom prst="rect">
            <a:avLst/>
          </a:prstGeom>
        </p:spPr>
      </p:pic>
      <p:sp>
        <p:nvSpPr>
          <p:cNvPr id="7" name="Rectangle 6">
            <a:extLst>
              <a:ext uri="{FF2B5EF4-FFF2-40B4-BE49-F238E27FC236}">
                <a16:creationId xmlns:a16="http://schemas.microsoft.com/office/drawing/2014/main" id="{B2840D8E-ABE4-4DA7-914D-6B3CABA7FCD7}"/>
              </a:ext>
            </a:extLst>
          </p:cNvPr>
          <p:cNvSpPr/>
          <p:nvPr/>
        </p:nvSpPr>
        <p:spPr>
          <a:xfrm>
            <a:off x="142571" y="6103065"/>
            <a:ext cx="1622175" cy="369332"/>
          </a:xfrm>
          <a:prstGeom prst="rect">
            <a:avLst/>
          </a:prstGeom>
        </p:spPr>
        <p:txBody>
          <a:bodyPr wrap="none">
            <a:spAutoFit/>
          </a:bodyPr>
          <a:lstStyle/>
          <a:p>
            <a:r>
              <a:rPr lang="en-US" b="1" dirty="0"/>
              <a:t>1000 Iterations</a:t>
            </a:r>
          </a:p>
        </p:txBody>
      </p:sp>
      <p:pic>
        <p:nvPicPr>
          <p:cNvPr id="8" name="Picture 7">
            <a:extLst>
              <a:ext uri="{FF2B5EF4-FFF2-40B4-BE49-F238E27FC236}">
                <a16:creationId xmlns:a16="http://schemas.microsoft.com/office/drawing/2014/main" id="{F4A0DB0D-16FC-4B65-AB32-870D864BB8D8}"/>
              </a:ext>
            </a:extLst>
          </p:cNvPr>
          <p:cNvPicPr>
            <a:picLocks noChangeAspect="1"/>
          </p:cNvPicPr>
          <p:nvPr/>
        </p:nvPicPr>
        <p:blipFill>
          <a:blip r:embed="rId5"/>
          <a:stretch>
            <a:fillRect/>
          </a:stretch>
        </p:blipFill>
        <p:spPr>
          <a:xfrm>
            <a:off x="5906367" y="1439464"/>
            <a:ext cx="6112592" cy="4708525"/>
          </a:xfrm>
          <a:prstGeom prst="rect">
            <a:avLst/>
          </a:prstGeom>
        </p:spPr>
      </p:pic>
      <p:sp>
        <p:nvSpPr>
          <p:cNvPr id="9" name="Rectangle 8">
            <a:extLst>
              <a:ext uri="{FF2B5EF4-FFF2-40B4-BE49-F238E27FC236}">
                <a16:creationId xmlns:a16="http://schemas.microsoft.com/office/drawing/2014/main" id="{2D683665-355C-4E72-A3E2-3D40B227E7C0}"/>
              </a:ext>
            </a:extLst>
          </p:cNvPr>
          <p:cNvSpPr/>
          <p:nvPr/>
        </p:nvSpPr>
        <p:spPr>
          <a:xfrm>
            <a:off x="5906244" y="6276778"/>
            <a:ext cx="1622175" cy="369332"/>
          </a:xfrm>
          <a:prstGeom prst="rect">
            <a:avLst/>
          </a:prstGeom>
        </p:spPr>
        <p:txBody>
          <a:bodyPr wrap="none">
            <a:spAutoFit/>
          </a:bodyPr>
          <a:lstStyle/>
          <a:p>
            <a:r>
              <a:rPr lang="en-US" b="1" dirty="0"/>
              <a:t>3000 Iterations</a:t>
            </a:r>
          </a:p>
        </p:txBody>
      </p:sp>
      <p:pic>
        <p:nvPicPr>
          <p:cNvPr id="10" name="Picture 9">
            <a:extLst>
              <a:ext uri="{FF2B5EF4-FFF2-40B4-BE49-F238E27FC236}">
                <a16:creationId xmlns:a16="http://schemas.microsoft.com/office/drawing/2014/main" id="{17A6611C-5EF9-453A-A02E-C62567260F8E}"/>
              </a:ext>
            </a:extLst>
          </p:cNvPr>
          <p:cNvPicPr>
            <a:picLocks noChangeAspect="1"/>
          </p:cNvPicPr>
          <p:nvPr/>
        </p:nvPicPr>
        <p:blipFill>
          <a:blip r:embed="rId6"/>
          <a:stretch>
            <a:fillRect/>
          </a:stretch>
        </p:blipFill>
        <p:spPr>
          <a:xfrm>
            <a:off x="8522842" y="1170147"/>
            <a:ext cx="7053174" cy="5351718"/>
          </a:xfrm>
          <a:prstGeom prst="rect">
            <a:avLst/>
          </a:prstGeom>
        </p:spPr>
      </p:pic>
      <p:sp>
        <p:nvSpPr>
          <p:cNvPr id="11" name="Rectangle 10">
            <a:extLst>
              <a:ext uri="{FF2B5EF4-FFF2-40B4-BE49-F238E27FC236}">
                <a16:creationId xmlns:a16="http://schemas.microsoft.com/office/drawing/2014/main" id="{56ECF313-AE51-44BD-917D-A27C4713AFC0}"/>
              </a:ext>
            </a:extLst>
          </p:cNvPr>
          <p:cNvSpPr/>
          <p:nvPr/>
        </p:nvSpPr>
        <p:spPr>
          <a:xfrm>
            <a:off x="8439894" y="6515793"/>
            <a:ext cx="1622175" cy="369332"/>
          </a:xfrm>
          <a:prstGeom prst="rect">
            <a:avLst/>
          </a:prstGeom>
        </p:spPr>
        <p:txBody>
          <a:bodyPr wrap="none">
            <a:spAutoFit/>
          </a:bodyPr>
          <a:lstStyle/>
          <a:p>
            <a:r>
              <a:rPr lang="en-US" b="1" dirty="0"/>
              <a:t>4000 Iterations</a:t>
            </a:r>
          </a:p>
        </p:txBody>
      </p:sp>
    </p:spTree>
    <p:extLst>
      <p:ext uri="{BB962C8B-B14F-4D97-AF65-F5344CB8AC3E}">
        <p14:creationId xmlns:p14="http://schemas.microsoft.com/office/powerpoint/2010/main" val="2495076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9058-F6D2-48FC-A5F1-5D088188921D}"/>
              </a:ext>
            </a:extLst>
          </p:cNvPr>
          <p:cNvSpPr>
            <a:spLocks noGrp="1"/>
          </p:cNvSpPr>
          <p:nvPr>
            <p:ph type="title"/>
          </p:nvPr>
        </p:nvSpPr>
        <p:spPr/>
        <p:txBody>
          <a:bodyPr/>
          <a:lstStyle/>
          <a:p>
            <a:r>
              <a:rPr lang="en-US" dirty="0"/>
              <a:t>Result &amp; Analysis</a:t>
            </a:r>
          </a:p>
        </p:txBody>
      </p:sp>
      <p:sp>
        <p:nvSpPr>
          <p:cNvPr id="5" name="Rectangle 4">
            <a:extLst>
              <a:ext uri="{FF2B5EF4-FFF2-40B4-BE49-F238E27FC236}">
                <a16:creationId xmlns:a16="http://schemas.microsoft.com/office/drawing/2014/main" id="{178D1BE0-FE9B-43BE-B866-A504E521178A}"/>
              </a:ext>
            </a:extLst>
          </p:cNvPr>
          <p:cNvSpPr/>
          <p:nvPr/>
        </p:nvSpPr>
        <p:spPr>
          <a:xfrm>
            <a:off x="3068416" y="6123543"/>
            <a:ext cx="1622175" cy="369332"/>
          </a:xfrm>
          <a:prstGeom prst="rect">
            <a:avLst/>
          </a:prstGeom>
        </p:spPr>
        <p:txBody>
          <a:bodyPr wrap="none">
            <a:spAutoFit/>
          </a:bodyPr>
          <a:lstStyle/>
          <a:p>
            <a:r>
              <a:rPr lang="en-US" b="1" dirty="0"/>
              <a:t>2000 Iterations</a:t>
            </a:r>
          </a:p>
        </p:txBody>
      </p:sp>
      <p:pic>
        <p:nvPicPr>
          <p:cNvPr id="6" name="Picture 5">
            <a:extLst>
              <a:ext uri="{FF2B5EF4-FFF2-40B4-BE49-F238E27FC236}">
                <a16:creationId xmlns:a16="http://schemas.microsoft.com/office/drawing/2014/main" id="{CBDD2BB4-A8DF-4311-AE94-A138594DFDF9}"/>
              </a:ext>
            </a:extLst>
          </p:cNvPr>
          <p:cNvPicPr>
            <a:picLocks noChangeAspect="1"/>
          </p:cNvPicPr>
          <p:nvPr/>
        </p:nvPicPr>
        <p:blipFill>
          <a:blip r:embed="rId3"/>
          <a:stretch>
            <a:fillRect/>
          </a:stretch>
        </p:blipFill>
        <p:spPr>
          <a:xfrm>
            <a:off x="142571" y="1690688"/>
            <a:ext cx="5344500" cy="4124560"/>
          </a:xfrm>
          <a:prstGeom prst="rect">
            <a:avLst/>
          </a:prstGeom>
        </p:spPr>
      </p:pic>
      <p:pic>
        <p:nvPicPr>
          <p:cNvPr id="4" name="Content Placeholder 3">
            <a:extLst>
              <a:ext uri="{FF2B5EF4-FFF2-40B4-BE49-F238E27FC236}">
                <a16:creationId xmlns:a16="http://schemas.microsoft.com/office/drawing/2014/main" id="{5BB6BFAD-A766-4B66-A293-43A67AC14824}"/>
              </a:ext>
            </a:extLst>
          </p:cNvPr>
          <p:cNvPicPr>
            <a:picLocks noGrp="1" noChangeAspect="1"/>
          </p:cNvPicPr>
          <p:nvPr>
            <p:ph idx="1"/>
          </p:nvPr>
        </p:nvPicPr>
        <p:blipFill>
          <a:blip r:embed="rId4"/>
          <a:stretch>
            <a:fillRect/>
          </a:stretch>
        </p:blipFill>
        <p:spPr>
          <a:xfrm>
            <a:off x="3068416" y="1618058"/>
            <a:ext cx="5675657" cy="4351338"/>
          </a:xfrm>
          <a:prstGeom prst="rect">
            <a:avLst/>
          </a:prstGeom>
        </p:spPr>
      </p:pic>
      <p:sp>
        <p:nvSpPr>
          <p:cNvPr id="7" name="Rectangle 6">
            <a:extLst>
              <a:ext uri="{FF2B5EF4-FFF2-40B4-BE49-F238E27FC236}">
                <a16:creationId xmlns:a16="http://schemas.microsoft.com/office/drawing/2014/main" id="{B2840D8E-ABE4-4DA7-914D-6B3CABA7FCD7}"/>
              </a:ext>
            </a:extLst>
          </p:cNvPr>
          <p:cNvSpPr/>
          <p:nvPr/>
        </p:nvSpPr>
        <p:spPr>
          <a:xfrm>
            <a:off x="142571" y="6103065"/>
            <a:ext cx="1622175" cy="369332"/>
          </a:xfrm>
          <a:prstGeom prst="rect">
            <a:avLst/>
          </a:prstGeom>
        </p:spPr>
        <p:txBody>
          <a:bodyPr wrap="none">
            <a:spAutoFit/>
          </a:bodyPr>
          <a:lstStyle/>
          <a:p>
            <a:r>
              <a:rPr lang="en-US" b="1" dirty="0"/>
              <a:t>1000 Iterations</a:t>
            </a:r>
          </a:p>
        </p:txBody>
      </p:sp>
      <p:pic>
        <p:nvPicPr>
          <p:cNvPr id="8" name="Picture 7">
            <a:extLst>
              <a:ext uri="{FF2B5EF4-FFF2-40B4-BE49-F238E27FC236}">
                <a16:creationId xmlns:a16="http://schemas.microsoft.com/office/drawing/2014/main" id="{F4A0DB0D-16FC-4B65-AB32-870D864BB8D8}"/>
              </a:ext>
            </a:extLst>
          </p:cNvPr>
          <p:cNvPicPr>
            <a:picLocks noChangeAspect="1"/>
          </p:cNvPicPr>
          <p:nvPr/>
        </p:nvPicPr>
        <p:blipFill>
          <a:blip r:embed="rId5"/>
          <a:stretch>
            <a:fillRect/>
          </a:stretch>
        </p:blipFill>
        <p:spPr>
          <a:xfrm>
            <a:off x="5906367" y="1439464"/>
            <a:ext cx="6112592" cy="4708525"/>
          </a:xfrm>
          <a:prstGeom prst="rect">
            <a:avLst/>
          </a:prstGeom>
        </p:spPr>
      </p:pic>
      <p:sp>
        <p:nvSpPr>
          <p:cNvPr id="9" name="Rectangle 8">
            <a:extLst>
              <a:ext uri="{FF2B5EF4-FFF2-40B4-BE49-F238E27FC236}">
                <a16:creationId xmlns:a16="http://schemas.microsoft.com/office/drawing/2014/main" id="{2D683665-355C-4E72-A3E2-3D40B227E7C0}"/>
              </a:ext>
            </a:extLst>
          </p:cNvPr>
          <p:cNvSpPr/>
          <p:nvPr/>
        </p:nvSpPr>
        <p:spPr>
          <a:xfrm>
            <a:off x="5906244" y="6276778"/>
            <a:ext cx="1622175" cy="369332"/>
          </a:xfrm>
          <a:prstGeom prst="rect">
            <a:avLst/>
          </a:prstGeom>
        </p:spPr>
        <p:txBody>
          <a:bodyPr wrap="none">
            <a:spAutoFit/>
          </a:bodyPr>
          <a:lstStyle/>
          <a:p>
            <a:r>
              <a:rPr lang="en-US" b="1" dirty="0"/>
              <a:t>3000 Iterations</a:t>
            </a:r>
          </a:p>
        </p:txBody>
      </p:sp>
      <p:pic>
        <p:nvPicPr>
          <p:cNvPr id="10" name="Picture 9">
            <a:extLst>
              <a:ext uri="{FF2B5EF4-FFF2-40B4-BE49-F238E27FC236}">
                <a16:creationId xmlns:a16="http://schemas.microsoft.com/office/drawing/2014/main" id="{17A6611C-5EF9-453A-A02E-C62567260F8E}"/>
              </a:ext>
            </a:extLst>
          </p:cNvPr>
          <p:cNvPicPr>
            <a:picLocks noChangeAspect="1"/>
          </p:cNvPicPr>
          <p:nvPr/>
        </p:nvPicPr>
        <p:blipFill>
          <a:blip r:embed="rId6"/>
          <a:stretch>
            <a:fillRect/>
          </a:stretch>
        </p:blipFill>
        <p:spPr>
          <a:xfrm>
            <a:off x="8522842" y="1170147"/>
            <a:ext cx="7053174" cy="5351718"/>
          </a:xfrm>
          <a:prstGeom prst="rect">
            <a:avLst/>
          </a:prstGeom>
        </p:spPr>
      </p:pic>
      <p:sp>
        <p:nvSpPr>
          <p:cNvPr id="11" name="Rectangle 10">
            <a:extLst>
              <a:ext uri="{FF2B5EF4-FFF2-40B4-BE49-F238E27FC236}">
                <a16:creationId xmlns:a16="http://schemas.microsoft.com/office/drawing/2014/main" id="{56ECF313-AE51-44BD-917D-A27C4713AFC0}"/>
              </a:ext>
            </a:extLst>
          </p:cNvPr>
          <p:cNvSpPr/>
          <p:nvPr/>
        </p:nvSpPr>
        <p:spPr>
          <a:xfrm>
            <a:off x="8439894" y="6515793"/>
            <a:ext cx="1622175" cy="369332"/>
          </a:xfrm>
          <a:prstGeom prst="rect">
            <a:avLst/>
          </a:prstGeom>
        </p:spPr>
        <p:txBody>
          <a:bodyPr wrap="none">
            <a:spAutoFit/>
          </a:bodyPr>
          <a:lstStyle/>
          <a:p>
            <a:r>
              <a:rPr lang="en-US" b="1" dirty="0"/>
              <a:t>4000 Iterations</a:t>
            </a:r>
          </a:p>
        </p:txBody>
      </p:sp>
      <p:sp>
        <p:nvSpPr>
          <p:cNvPr id="12" name="Rectangle 11">
            <a:extLst>
              <a:ext uri="{FF2B5EF4-FFF2-40B4-BE49-F238E27FC236}">
                <a16:creationId xmlns:a16="http://schemas.microsoft.com/office/drawing/2014/main" id="{4F11CD11-F28E-4342-B081-5956FC2BDEB5}"/>
              </a:ext>
            </a:extLst>
          </p:cNvPr>
          <p:cNvSpPr/>
          <p:nvPr/>
        </p:nvSpPr>
        <p:spPr>
          <a:xfrm>
            <a:off x="458689" y="2254965"/>
            <a:ext cx="4928209" cy="1815882"/>
          </a:xfrm>
          <a:prstGeom prst="rect">
            <a:avLst/>
          </a:prstGeom>
        </p:spPr>
        <p:txBody>
          <a:bodyPr wrap="none">
            <a:spAutoFit/>
          </a:bodyPr>
          <a:lstStyle/>
          <a:p>
            <a:r>
              <a:rPr lang="en-US" sz="2800" b="1" dirty="0">
                <a:solidFill>
                  <a:schemeClr val="bg1"/>
                </a:solidFill>
              </a:rPr>
              <a:t>Always starts from 0,</a:t>
            </a:r>
          </a:p>
          <a:p>
            <a:r>
              <a:rPr lang="en-US" sz="2800" b="1" dirty="0">
                <a:solidFill>
                  <a:schemeClr val="bg1"/>
                </a:solidFill>
              </a:rPr>
              <a:t>This is slow.</a:t>
            </a:r>
          </a:p>
          <a:p>
            <a:r>
              <a:rPr lang="en-US" sz="2800" b="1" dirty="0">
                <a:solidFill>
                  <a:schemeClr val="bg1"/>
                </a:solidFill>
              </a:rPr>
              <a:t>Solution: we have a rough idea </a:t>
            </a:r>
          </a:p>
          <a:p>
            <a:r>
              <a:rPr lang="en-US" sz="2800" b="1" dirty="0">
                <a:solidFill>
                  <a:schemeClr val="bg1"/>
                </a:solidFill>
              </a:rPr>
              <a:t>                  how image should be.</a:t>
            </a:r>
          </a:p>
        </p:txBody>
      </p:sp>
    </p:spTree>
    <p:extLst>
      <p:ext uri="{BB962C8B-B14F-4D97-AF65-F5344CB8AC3E}">
        <p14:creationId xmlns:p14="http://schemas.microsoft.com/office/powerpoint/2010/main" val="323433988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9058-F6D2-48FC-A5F1-5D088188921D}"/>
              </a:ext>
            </a:extLst>
          </p:cNvPr>
          <p:cNvSpPr>
            <a:spLocks noGrp="1"/>
          </p:cNvSpPr>
          <p:nvPr>
            <p:ph type="title"/>
          </p:nvPr>
        </p:nvSpPr>
        <p:spPr/>
        <p:txBody>
          <a:bodyPr/>
          <a:lstStyle/>
          <a:p>
            <a:r>
              <a:rPr lang="en-US" dirty="0"/>
              <a:t>Result &amp; Analysis</a:t>
            </a:r>
          </a:p>
        </p:txBody>
      </p:sp>
      <p:sp>
        <p:nvSpPr>
          <p:cNvPr id="7" name="Rectangle 6">
            <a:extLst>
              <a:ext uri="{FF2B5EF4-FFF2-40B4-BE49-F238E27FC236}">
                <a16:creationId xmlns:a16="http://schemas.microsoft.com/office/drawing/2014/main" id="{B2840D8E-ABE4-4DA7-914D-6B3CABA7FCD7}"/>
              </a:ext>
            </a:extLst>
          </p:cNvPr>
          <p:cNvSpPr/>
          <p:nvPr/>
        </p:nvSpPr>
        <p:spPr>
          <a:xfrm>
            <a:off x="248517" y="6103065"/>
            <a:ext cx="2965492" cy="369332"/>
          </a:xfrm>
          <a:prstGeom prst="rect">
            <a:avLst/>
          </a:prstGeom>
        </p:spPr>
        <p:txBody>
          <a:bodyPr wrap="none">
            <a:spAutoFit/>
          </a:bodyPr>
          <a:lstStyle/>
          <a:p>
            <a:r>
              <a:rPr lang="en-US" altLang="zh-CN" b="1" dirty="0"/>
              <a:t>3</a:t>
            </a:r>
            <a:r>
              <a:rPr lang="en-US" b="1" dirty="0"/>
              <a:t>000 Iterations,</a:t>
            </a:r>
            <a:r>
              <a:rPr lang="zh-CN" altLang="en-US" b="1" dirty="0"/>
              <a:t> </a:t>
            </a:r>
            <a:r>
              <a:rPr lang="en-US" altLang="zh-CN" b="1" dirty="0"/>
              <a:t>Old</a:t>
            </a:r>
            <a:r>
              <a:rPr lang="zh-CN" altLang="en-US" b="1" dirty="0"/>
              <a:t> </a:t>
            </a:r>
            <a:r>
              <a:rPr lang="en-US" altLang="zh-CN" b="1" dirty="0"/>
              <a:t>methods</a:t>
            </a:r>
            <a:endParaRPr lang="en-US" b="1" dirty="0"/>
          </a:p>
        </p:txBody>
      </p:sp>
      <p:sp>
        <p:nvSpPr>
          <p:cNvPr id="12" name="Rectangle 11">
            <a:extLst>
              <a:ext uri="{FF2B5EF4-FFF2-40B4-BE49-F238E27FC236}">
                <a16:creationId xmlns:a16="http://schemas.microsoft.com/office/drawing/2014/main" id="{4F11CD11-F28E-4342-B081-5956FC2BDEB5}"/>
              </a:ext>
            </a:extLst>
          </p:cNvPr>
          <p:cNvSpPr/>
          <p:nvPr/>
        </p:nvSpPr>
        <p:spPr>
          <a:xfrm>
            <a:off x="458689" y="2254965"/>
            <a:ext cx="4928209" cy="1815882"/>
          </a:xfrm>
          <a:prstGeom prst="rect">
            <a:avLst/>
          </a:prstGeom>
        </p:spPr>
        <p:txBody>
          <a:bodyPr wrap="none">
            <a:spAutoFit/>
          </a:bodyPr>
          <a:lstStyle/>
          <a:p>
            <a:r>
              <a:rPr lang="en-US" sz="2800" b="1" dirty="0">
                <a:solidFill>
                  <a:schemeClr val="bg1"/>
                </a:solidFill>
              </a:rPr>
              <a:t>Always starts from 0,</a:t>
            </a:r>
          </a:p>
          <a:p>
            <a:r>
              <a:rPr lang="en-US" sz="2800" b="1" dirty="0">
                <a:solidFill>
                  <a:schemeClr val="bg1"/>
                </a:solidFill>
              </a:rPr>
              <a:t>This is slow.</a:t>
            </a:r>
          </a:p>
          <a:p>
            <a:r>
              <a:rPr lang="en-US" sz="2800" b="1" dirty="0">
                <a:solidFill>
                  <a:schemeClr val="bg1"/>
                </a:solidFill>
              </a:rPr>
              <a:t>Solution: we have a rough idea </a:t>
            </a:r>
          </a:p>
          <a:p>
            <a:r>
              <a:rPr lang="en-US" sz="2800" b="1" dirty="0">
                <a:solidFill>
                  <a:schemeClr val="bg1"/>
                </a:solidFill>
              </a:rPr>
              <a:t>                  how image should be.</a:t>
            </a:r>
          </a:p>
        </p:txBody>
      </p:sp>
      <p:pic>
        <p:nvPicPr>
          <p:cNvPr id="14" name="Picture 13">
            <a:extLst>
              <a:ext uri="{FF2B5EF4-FFF2-40B4-BE49-F238E27FC236}">
                <a16:creationId xmlns:a16="http://schemas.microsoft.com/office/drawing/2014/main" id="{1F9141AF-581C-469C-B68B-F44256604FD3}"/>
              </a:ext>
            </a:extLst>
          </p:cNvPr>
          <p:cNvPicPr>
            <a:picLocks noChangeAspect="1"/>
          </p:cNvPicPr>
          <p:nvPr/>
        </p:nvPicPr>
        <p:blipFill>
          <a:blip r:embed="rId3"/>
          <a:stretch>
            <a:fillRect/>
          </a:stretch>
        </p:blipFill>
        <p:spPr>
          <a:xfrm>
            <a:off x="-16592" y="1298773"/>
            <a:ext cx="6112592" cy="4708525"/>
          </a:xfrm>
          <a:prstGeom prst="rect">
            <a:avLst/>
          </a:prstGeom>
        </p:spPr>
      </p:pic>
      <p:pic>
        <p:nvPicPr>
          <p:cNvPr id="15" name="Picture 14">
            <a:extLst>
              <a:ext uri="{FF2B5EF4-FFF2-40B4-BE49-F238E27FC236}">
                <a16:creationId xmlns:a16="http://schemas.microsoft.com/office/drawing/2014/main" id="{4FF19620-BA6A-41A4-8B65-1521C35DF608}"/>
              </a:ext>
            </a:extLst>
          </p:cNvPr>
          <p:cNvPicPr>
            <a:picLocks noChangeAspect="1"/>
          </p:cNvPicPr>
          <p:nvPr/>
        </p:nvPicPr>
        <p:blipFill>
          <a:blip r:embed="rId4"/>
          <a:stretch>
            <a:fillRect/>
          </a:stretch>
        </p:blipFill>
        <p:spPr>
          <a:xfrm>
            <a:off x="5976581" y="1298773"/>
            <a:ext cx="6198317" cy="4719397"/>
          </a:xfrm>
          <a:prstGeom prst="rect">
            <a:avLst/>
          </a:prstGeom>
        </p:spPr>
      </p:pic>
      <p:sp>
        <p:nvSpPr>
          <p:cNvPr id="16" name="Rectangle 15">
            <a:extLst>
              <a:ext uri="{FF2B5EF4-FFF2-40B4-BE49-F238E27FC236}">
                <a16:creationId xmlns:a16="http://schemas.microsoft.com/office/drawing/2014/main" id="{2A21967D-0581-4058-BF78-91AEA9B5DA09}"/>
              </a:ext>
            </a:extLst>
          </p:cNvPr>
          <p:cNvSpPr/>
          <p:nvPr/>
        </p:nvSpPr>
        <p:spPr>
          <a:xfrm>
            <a:off x="5976581" y="6198831"/>
            <a:ext cx="2834494" cy="369332"/>
          </a:xfrm>
          <a:prstGeom prst="rect">
            <a:avLst/>
          </a:prstGeom>
        </p:spPr>
        <p:txBody>
          <a:bodyPr wrap="none">
            <a:spAutoFit/>
          </a:bodyPr>
          <a:lstStyle/>
          <a:p>
            <a:r>
              <a:rPr lang="en-US" altLang="zh-CN" b="1" dirty="0"/>
              <a:t>50</a:t>
            </a:r>
            <a:r>
              <a:rPr lang="en-US" b="1" dirty="0"/>
              <a:t> Iterations,</a:t>
            </a:r>
            <a:r>
              <a:rPr lang="zh-CN" altLang="en-US" b="1" dirty="0"/>
              <a:t> </a:t>
            </a:r>
            <a:r>
              <a:rPr lang="en-US" altLang="zh-CN" b="1" dirty="0"/>
              <a:t>New</a:t>
            </a:r>
            <a:r>
              <a:rPr lang="zh-CN" altLang="en-US" b="1" dirty="0"/>
              <a:t> </a:t>
            </a:r>
            <a:r>
              <a:rPr lang="en-US" altLang="zh-CN" b="1" dirty="0"/>
              <a:t>methods</a:t>
            </a:r>
            <a:endParaRPr lang="en-US" b="1" dirty="0"/>
          </a:p>
        </p:txBody>
      </p:sp>
    </p:spTree>
    <p:extLst>
      <p:ext uri="{BB962C8B-B14F-4D97-AF65-F5344CB8AC3E}">
        <p14:creationId xmlns:p14="http://schemas.microsoft.com/office/powerpoint/2010/main" val="19251083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9058-F6D2-48FC-A5F1-5D088188921D}"/>
              </a:ext>
            </a:extLst>
          </p:cNvPr>
          <p:cNvSpPr>
            <a:spLocks noGrp="1"/>
          </p:cNvSpPr>
          <p:nvPr>
            <p:ph type="title"/>
          </p:nvPr>
        </p:nvSpPr>
        <p:spPr/>
        <p:txBody>
          <a:bodyPr/>
          <a:lstStyle/>
          <a:p>
            <a:r>
              <a:rPr lang="en-US" dirty="0"/>
              <a:t>Result &amp; Analysis</a:t>
            </a:r>
          </a:p>
        </p:txBody>
      </p:sp>
      <p:sp>
        <p:nvSpPr>
          <p:cNvPr id="12" name="Rectangle 11">
            <a:extLst>
              <a:ext uri="{FF2B5EF4-FFF2-40B4-BE49-F238E27FC236}">
                <a16:creationId xmlns:a16="http://schemas.microsoft.com/office/drawing/2014/main" id="{4F11CD11-F28E-4342-B081-5956FC2BDEB5}"/>
              </a:ext>
            </a:extLst>
          </p:cNvPr>
          <p:cNvSpPr/>
          <p:nvPr/>
        </p:nvSpPr>
        <p:spPr>
          <a:xfrm>
            <a:off x="458689" y="2254965"/>
            <a:ext cx="4928209" cy="1815882"/>
          </a:xfrm>
          <a:prstGeom prst="rect">
            <a:avLst/>
          </a:prstGeom>
        </p:spPr>
        <p:txBody>
          <a:bodyPr wrap="none">
            <a:spAutoFit/>
          </a:bodyPr>
          <a:lstStyle/>
          <a:p>
            <a:r>
              <a:rPr lang="en-US" sz="2800" b="1" dirty="0">
                <a:solidFill>
                  <a:schemeClr val="bg1"/>
                </a:solidFill>
              </a:rPr>
              <a:t>Always starts from 0,</a:t>
            </a:r>
          </a:p>
          <a:p>
            <a:r>
              <a:rPr lang="en-US" sz="2800" b="1" dirty="0">
                <a:solidFill>
                  <a:schemeClr val="bg1"/>
                </a:solidFill>
              </a:rPr>
              <a:t>This is slow.</a:t>
            </a:r>
          </a:p>
          <a:p>
            <a:r>
              <a:rPr lang="en-US" sz="2800" b="1" dirty="0">
                <a:solidFill>
                  <a:schemeClr val="bg1"/>
                </a:solidFill>
              </a:rPr>
              <a:t>Solution: we have a rough idea </a:t>
            </a:r>
          </a:p>
          <a:p>
            <a:r>
              <a:rPr lang="en-US" sz="2800" b="1" dirty="0">
                <a:solidFill>
                  <a:schemeClr val="bg1"/>
                </a:solidFill>
              </a:rPr>
              <a:t>                  how image should be.</a:t>
            </a:r>
          </a:p>
        </p:txBody>
      </p:sp>
      <p:graphicFrame>
        <p:nvGraphicFramePr>
          <p:cNvPr id="5" name="Table 4">
            <a:extLst>
              <a:ext uri="{FF2B5EF4-FFF2-40B4-BE49-F238E27FC236}">
                <a16:creationId xmlns:a16="http://schemas.microsoft.com/office/drawing/2014/main" id="{5E5786F8-27E6-4F52-8D99-3A93893E709A}"/>
              </a:ext>
            </a:extLst>
          </p:cNvPr>
          <p:cNvGraphicFramePr>
            <a:graphicFrameLocks noGrp="1"/>
          </p:cNvGraphicFramePr>
          <p:nvPr>
            <p:extLst>
              <p:ext uri="{D42A27DB-BD31-4B8C-83A1-F6EECF244321}">
                <p14:modId xmlns:p14="http://schemas.microsoft.com/office/powerpoint/2010/main" val="2104275603"/>
              </p:ext>
            </p:extLst>
          </p:nvPr>
        </p:nvGraphicFramePr>
        <p:xfrm>
          <a:off x="1444624" y="2325655"/>
          <a:ext cx="8883651" cy="3261784"/>
        </p:xfrm>
        <a:graphic>
          <a:graphicData uri="http://schemas.openxmlformats.org/drawingml/2006/table">
            <a:tbl>
              <a:tblPr firstRow="1" bandRow="1">
                <a:tableStyleId>{FABFCF23-3B69-468F-B69F-88F6DE6A72F2}</a:tableStyleId>
              </a:tblPr>
              <a:tblGrid>
                <a:gridCol w="2961217">
                  <a:extLst>
                    <a:ext uri="{9D8B030D-6E8A-4147-A177-3AD203B41FA5}">
                      <a16:colId xmlns:a16="http://schemas.microsoft.com/office/drawing/2014/main" val="752752147"/>
                    </a:ext>
                  </a:extLst>
                </a:gridCol>
                <a:gridCol w="2961217">
                  <a:extLst>
                    <a:ext uri="{9D8B030D-6E8A-4147-A177-3AD203B41FA5}">
                      <a16:colId xmlns:a16="http://schemas.microsoft.com/office/drawing/2014/main" val="3748730369"/>
                    </a:ext>
                  </a:extLst>
                </a:gridCol>
                <a:gridCol w="2961217">
                  <a:extLst>
                    <a:ext uri="{9D8B030D-6E8A-4147-A177-3AD203B41FA5}">
                      <a16:colId xmlns:a16="http://schemas.microsoft.com/office/drawing/2014/main" val="460873670"/>
                    </a:ext>
                  </a:extLst>
                </a:gridCol>
              </a:tblGrid>
              <a:tr h="890358">
                <a:tc>
                  <a:txBody>
                    <a:bodyPr/>
                    <a:lstStyle/>
                    <a:p>
                      <a:r>
                        <a:rPr lang="en-US" sz="2400" dirty="0"/>
                        <a:t>Match</a:t>
                      </a:r>
                    </a:p>
                  </a:txBody>
                  <a:tcPr/>
                </a:tc>
                <a:tc>
                  <a:txBody>
                    <a:bodyPr/>
                    <a:lstStyle/>
                    <a:p>
                      <a:r>
                        <a:rPr lang="en-US" sz="2400" dirty="0"/>
                        <a:t>Times (Iterations)</a:t>
                      </a:r>
                    </a:p>
                    <a:p>
                      <a:r>
                        <a:rPr lang="en-US" sz="2400" dirty="0"/>
                        <a:t>Old Method</a:t>
                      </a:r>
                    </a:p>
                  </a:txBody>
                  <a:tcPr/>
                </a:tc>
                <a:tc>
                  <a:txBody>
                    <a:bodyPr/>
                    <a:lstStyle/>
                    <a:p>
                      <a:r>
                        <a:rPr lang="en-US" sz="2400" dirty="0"/>
                        <a:t>Times (Iterations)</a:t>
                      </a:r>
                    </a:p>
                    <a:p>
                      <a:r>
                        <a:rPr lang="en-US" sz="2400" dirty="0"/>
                        <a:t>New Method</a:t>
                      </a:r>
                    </a:p>
                  </a:txBody>
                  <a:tcPr/>
                </a:tc>
                <a:extLst>
                  <a:ext uri="{0D108BD9-81ED-4DB2-BD59-A6C34878D82A}">
                    <a16:rowId xmlns:a16="http://schemas.microsoft.com/office/drawing/2014/main" val="1409365169"/>
                  </a:ext>
                </a:extLst>
              </a:tr>
              <a:tr h="740534">
                <a:tc>
                  <a:txBody>
                    <a:bodyPr/>
                    <a:lstStyle/>
                    <a:p>
                      <a:r>
                        <a:rPr lang="en-US" sz="2400" dirty="0"/>
                        <a:t>Match Colors</a:t>
                      </a:r>
                    </a:p>
                  </a:txBody>
                  <a:tcPr/>
                </a:tc>
                <a:tc>
                  <a:txBody>
                    <a:bodyPr/>
                    <a:lstStyle/>
                    <a:p>
                      <a:r>
                        <a:rPr lang="en-US" sz="2400" dirty="0"/>
                        <a:t>44738ms (3000)</a:t>
                      </a:r>
                    </a:p>
                  </a:txBody>
                  <a:tcPr/>
                </a:tc>
                <a:tc>
                  <a:txBody>
                    <a:bodyPr/>
                    <a:lstStyle/>
                    <a:p>
                      <a:r>
                        <a:rPr lang="en-US" sz="2400" dirty="0"/>
                        <a:t>3143ms (50)</a:t>
                      </a:r>
                    </a:p>
                  </a:txBody>
                  <a:tcPr/>
                </a:tc>
                <a:extLst>
                  <a:ext uri="{0D108BD9-81ED-4DB2-BD59-A6C34878D82A}">
                    <a16:rowId xmlns:a16="http://schemas.microsoft.com/office/drawing/2014/main" val="4199693094"/>
                  </a:ext>
                </a:extLst>
              </a:tr>
              <a:tr h="740534">
                <a:tc>
                  <a:txBody>
                    <a:bodyPr/>
                    <a:lstStyle/>
                    <a:p>
                      <a:r>
                        <a:rPr lang="en-US" sz="2400" dirty="0"/>
                        <a:t>Match Gradients</a:t>
                      </a:r>
                    </a:p>
                  </a:txBody>
                  <a:tcPr/>
                </a:tc>
                <a:tc>
                  <a:txBody>
                    <a:bodyPr/>
                    <a:lstStyle/>
                    <a:p>
                      <a:r>
                        <a:rPr lang="en-US" sz="2400" dirty="0"/>
                        <a:t>55201ms (3000)</a:t>
                      </a:r>
                    </a:p>
                  </a:txBody>
                  <a:tcPr/>
                </a:tc>
                <a:tc>
                  <a:txBody>
                    <a:bodyPr/>
                    <a:lstStyle/>
                    <a:p>
                      <a:r>
                        <a:rPr lang="en-US" sz="2400" dirty="0"/>
                        <a:t>15111ms (50)</a:t>
                      </a:r>
                    </a:p>
                  </a:txBody>
                  <a:tcPr/>
                </a:tc>
                <a:extLst>
                  <a:ext uri="{0D108BD9-81ED-4DB2-BD59-A6C34878D82A}">
                    <a16:rowId xmlns:a16="http://schemas.microsoft.com/office/drawing/2014/main" val="4249882827"/>
                  </a:ext>
                </a:extLst>
              </a:tr>
              <a:tr h="890358">
                <a:tc>
                  <a:txBody>
                    <a:bodyPr/>
                    <a:lstStyle/>
                    <a:p>
                      <a:r>
                        <a:rPr lang="en-US" sz="2400" dirty="0"/>
                        <a:t>Match Colors &amp; Edges</a:t>
                      </a:r>
                    </a:p>
                  </a:txBody>
                  <a:tcPr/>
                </a:tc>
                <a:tc>
                  <a:txBody>
                    <a:bodyPr/>
                    <a:lstStyle/>
                    <a:p>
                      <a:r>
                        <a:rPr lang="en-US" sz="2400" dirty="0"/>
                        <a:t>45186ms (3000)</a:t>
                      </a:r>
                    </a:p>
                  </a:txBody>
                  <a:tcPr/>
                </a:tc>
                <a:tc>
                  <a:txBody>
                    <a:bodyPr/>
                    <a:lstStyle/>
                    <a:p>
                      <a:r>
                        <a:rPr lang="en-US" sz="2400" dirty="0"/>
                        <a:t>3349ms (50)</a:t>
                      </a:r>
                    </a:p>
                  </a:txBody>
                  <a:tcPr/>
                </a:tc>
                <a:extLst>
                  <a:ext uri="{0D108BD9-81ED-4DB2-BD59-A6C34878D82A}">
                    <a16:rowId xmlns:a16="http://schemas.microsoft.com/office/drawing/2014/main" val="369485361"/>
                  </a:ext>
                </a:extLst>
              </a:tr>
            </a:tbl>
          </a:graphicData>
        </a:graphic>
      </p:graphicFrame>
    </p:spTree>
    <p:extLst>
      <p:ext uri="{BB962C8B-B14F-4D97-AF65-F5344CB8AC3E}">
        <p14:creationId xmlns:p14="http://schemas.microsoft.com/office/powerpoint/2010/main" val="17021033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F7F1760-E67F-4BFE-8BC6-24DFA94A4CCA}"/>
              </a:ext>
            </a:extLst>
          </p:cNvPr>
          <p:cNvSpPr>
            <a:spLocks noGrp="1"/>
          </p:cNvSpPr>
          <p:nvPr>
            <p:ph idx="1"/>
          </p:nvPr>
        </p:nvSpPr>
        <p:spPr/>
        <p:txBody>
          <a:bodyPr/>
          <a:lstStyle/>
          <a:p>
            <a:r>
              <a:rPr lang="en-US" dirty="0"/>
              <a:t>This technique be </a:t>
            </a:r>
            <a:r>
              <a:rPr lang="en-US" dirty="0" err="1"/>
              <a:t>futher</a:t>
            </a:r>
            <a:r>
              <a:rPr lang="en-US" dirty="0"/>
              <a:t> applied to incremental changes in response to user input.</a:t>
            </a:r>
          </a:p>
          <a:p>
            <a:r>
              <a:rPr lang="en-US" dirty="0"/>
              <a:t>Segmentation is now the bottle neck of performance.</a:t>
            </a:r>
          </a:p>
          <a:p>
            <a:endParaRPr lang="en-US" dirty="0"/>
          </a:p>
          <a:p>
            <a:endParaRPr lang="en-US" dirty="0"/>
          </a:p>
          <a:p>
            <a:endParaRPr lang="en-US" dirty="0"/>
          </a:p>
        </p:txBody>
      </p:sp>
      <p:sp>
        <p:nvSpPr>
          <p:cNvPr id="5" name="Title 4">
            <a:extLst>
              <a:ext uri="{FF2B5EF4-FFF2-40B4-BE49-F238E27FC236}">
                <a16:creationId xmlns:a16="http://schemas.microsoft.com/office/drawing/2014/main" id="{B239098A-D087-4802-AD61-0C1CB8F85215}"/>
              </a:ext>
            </a:extLst>
          </p:cNvPr>
          <p:cNvSpPr>
            <a:spLocks noGrp="1"/>
          </p:cNvSpPr>
          <p:nvPr>
            <p:ph type="title"/>
          </p:nvPr>
        </p:nvSpPr>
        <p:spPr/>
        <p:txBody>
          <a:bodyPr/>
          <a:lstStyle/>
          <a:p>
            <a:r>
              <a:rPr lang="en-US" b="1" dirty="0">
                <a:latin typeface="+mn-lt"/>
              </a:rPr>
              <a:t>Discussions </a:t>
            </a:r>
            <a:r>
              <a:rPr lang="en-US" altLang="zh-CN" b="1" dirty="0">
                <a:latin typeface="+mn-lt"/>
              </a:rPr>
              <a:t>&amp; Future Works</a:t>
            </a:r>
            <a:endParaRPr lang="en-US" b="1" dirty="0">
              <a:latin typeface="+mn-lt"/>
            </a:endParaRPr>
          </a:p>
        </p:txBody>
      </p:sp>
    </p:spTree>
    <p:extLst>
      <p:ext uri="{BB962C8B-B14F-4D97-AF65-F5344CB8AC3E}">
        <p14:creationId xmlns:p14="http://schemas.microsoft.com/office/powerpoint/2010/main" val="70390319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1586DA-FCDD-4618-A97B-0667446805FB}"/>
              </a:ext>
            </a:extLst>
          </p:cNvPr>
          <p:cNvSpPr>
            <a:spLocks noGrp="1"/>
          </p:cNvSpPr>
          <p:nvPr>
            <p:ph type="title"/>
          </p:nvPr>
        </p:nvSpPr>
        <p:spPr>
          <a:xfrm>
            <a:off x="642890" y="2888795"/>
            <a:ext cx="4728100" cy="1325563"/>
          </a:xfrm>
        </p:spPr>
        <p:txBody>
          <a:bodyPr>
            <a:normAutofit fontScale="90000"/>
          </a:bodyPr>
          <a:lstStyle/>
          <a:p>
            <a:r>
              <a:rPr lang="en-US" sz="7300" b="1" dirty="0">
                <a:latin typeface="+mn-lt"/>
              </a:rPr>
              <a:t>Thank you</a:t>
            </a:r>
            <a:br>
              <a:rPr lang="en-US" dirty="0"/>
            </a:br>
            <a:r>
              <a:rPr lang="en-US" sz="3200" dirty="0"/>
              <a:t>For your attention</a:t>
            </a:r>
            <a:endParaRPr lang="en-US" dirty="0"/>
          </a:p>
        </p:txBody>
      </p:sp>
      <p:sp>
        <p:nvSpPr>
          <p:cNvPr id="4" name="Title 1">
            <a:extLst>
              <a:ext uri="{FF2B5EF4-FFF2-40B4-BE49-F238E27FC236}">
                <a16:creationId xmlns:a16="http://schemas.microsoft.com/office/drawing/2014/main" id="{F58D1516-7386-4A40-B0EA-D42CC1AAC35D}"/>
              </a:ext>
            </a:extLst>
          </p:cNvPr>
          <p:cNvSpPr txBox="1">
            <a:spLocks/>
          </p:cNvSpPr>
          <p:nvPr/>
        </p:nvSpPr>
        <p:spPr>
          <a:xfrm>
            <a:off x="9291220" y="120440"/>
            <a:ext cx="3892119" cy="236885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700" dirty="0"/>
              <a:t>Questions</a:t>
            </a:r>
            <a:r>
              <a:rPr lang="en-US" sz="15400" b="1" dirty="0">
                <a:latin typeface="+mn-lt"/>
              </a:rPr>
              <a:t>?</a:t>
            </a:r>
            <a:br>
              <a:rPr lang="en-US" dirty="0"/>
            </a:br>
            <a:endParaRPr lang="en-US" dirty="0"/>
          </a:p>
        </p:txBody>
      </p:sp>
    </p:spTree>
    <p:extLst>
      <p:ext uri="{BB962C8B-B14F-4D97-AF65-F5344CB8AC3E}">
        <p14:creationId xmlns:p14="http://schemas.microsoft.com/office/powerpoint/2010/main" val="35563558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G</a:t>
            </a:r>
            <a:r>
              <a:rPr lang="en-US" altLang="zh-CN" b="1" dirty="0">
                <a:latin typeface="+mn-lt"/>
              </a:rPr>
              <a:t>raph-cut</a:t>
            </a:r>
            <a:endParaRPr lang="en-US" b="1"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CE2429-B723-444E-8F39-9C59A53BFCA2}"/>
                  </a:ext>
                </a:extLst>
              </p:cNvPr>
              <p:cNvSpPr>
                <a:spLocks noGrp="1"/>
              </p:cNvSpPr>
              <p:nvPr>
                <p:ph idx="1"/>
              </p:nvPr>
            </p:nvSpPr>
            <p:spPr>
              <a:xfrm>
                <a:off x="838200" y="1825625"/>
                <a:ext cx="10515600" cy="1717675"/>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𝑙</m:t>
                          </m:r>
                        </m:e>
                      </m:d>
                      <m:r>
                        <a:rPr lang="en-US" b="0" i="1" smtClean="0">
                          <a:latin typeface="Cambria Math" panose="02040503050406030204" pitchFamily="18" charset="0"/>
                        </a:rPr>
                        <m:t>= </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𝑝</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𝑑</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e>
                              </m:d>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𝑞</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𝑞</m:t>
                              </m:r>
                              <m:r>
                                <a:rPr lang="en-US" b="0" i="1" smtClean="0">
                                  <a:latin typeface="Cambria Math" panose="02040503050406030204" pitchFamily="18" charset="0"/>
                                </a:rPr>
                                <m:t>, </m:t>
                              </m:r>
                              <m:r>
                                <a:rPr lang="en-US" b="0" i="1" smtClean="0">
                                  <a:latin typeface="Cambria Math" panose="02040503050406030204" pitchFamily="18" charset="0"/>
                                </a:rPr>
                                <m:t>𝐿</m:t>
                              </m:r>
                              <m:d>
                                <m:dPr>
                                  <m:ctrlPr>
                                    <a:rPr lang="en-US" b="0" i="1" smtClean="0">
                                      <a:latin typeface="Cambria Math" panose="02040503050406030204" pitchFamily="18" charset="0"/>
                                    </a:rPr>
                                  </m:ctrlPr>
                                </m:dPr>
                                <m:e>
                                  <m:r>
                                    <a:rPr lang="en-US" b="0" i="1" smtClean="0">
                                      <a:latin typeface="Cambria Math" panose="02040503050406030204" pitchFamily="18" charset="0"/>
                                    </a:rPr>
                                    <m:t>𝑝</m:t>
                                  </m:r>
                                  <m:r>
                                    <a:rPr lang="en-US" b="0" i="1" smtClean="0">
                                      <a:latin typeface="Cambria Math" panose="02040503050406030204" pitchFamily="18" charset="0"/>
                                    </a:rPr>
                                    <m:t>), </m:t>
                                  </m:r>
                                  <m:r>
                                    <a:rPr lang="en-US" b="0" i="1" smtClean="0">
                                      <a:latin typeface="Cambria Math" panose="02040503050406030204" pitchFamily="18" charset="0"/>
                                    </a:rPr>
                                    <m:t>𝐿</m:t>
                                  </m:r>
                                  <m:r>
                                    <a:rPr lang="en-US" b="0" i="1" smtClean="0">
                                      <a:latin typeface="Cambria Math" panose="02040503050406030204" pitchFamily="18" charset="0"/>
                                    </a:rPr>
                                    <m:t>(</m:t>
                                  </m:r>
                                  <m:r>
                                    <m:rPr>
                                      <m:sty m:val="p"/>
                                    </m:rPr>
                                    <a:rPr lang="en-US" altLang="zh-CN" i="1">
                                      <a:latin typeface="Cambria Math" panose="02040503050406030204" pitchFamily="18" charset="0"/>
                                    </a:rPr>
                                    <m:t>q</m:t>
                                  </m:r>
                                </m:e>
                              </m:d>
                              <m:r>
                                <a:rPr lang="en-US" altLang="zh-CN" b="0" i="1" smtClean="0">
                                  <a:latin typeface="Cambria Math" panose="02040503050406030204" pitchFamily="18" charset="0"/>
                                </a:rPr>
                                <m:t>)</m:t>
                              </m:r>
                            </m:e>
                          </m:nary>
                        </m:e>
                      </m:nary>
                    </m:oMath>
                  </m:oMathPara>
                </a14:m>
                <a:endParaRPr lang="en-US" dirty="0"/>
              </a:p>
            </p:txBody>
          </p:sp>
        </mc:Choice>
        <mc:Fallback xmlns="">
          <p:sp>
            <p:nvSpPr>
              <p:cNvPr id="3" name="Content Placeholder 2">
                <a:extLst>
                  <a:ext uri="{FF2B5EF4-FFF2-40B4-BE49-F238E27FC236}">
                    <a16:creationId xmlns:a16="http://schemas.microsoft.com/office/drawing/2014/main" id="{C8CE2429-B723-444E-8F39-9C59A53BFCA2}"/>
                  </a:ext>
                </a:extLst>
              </p:cNvPr>
              <p:cNvSpPr>
                <a:spLocks noGrp="1" noRot="1" noChangeAspect="1" noMove="1" noResize="1" noEditPoints="1" noAdjustHandles="1" noChangeArrowheads="1" noChangeShapeType="1" noTextEdit="1"/>
              </p:cNvSpPr>
              <p:nvPr>
                <p:ph idx="1"/>
              </p:nvPr>
            </p:nvSpPr>
            <p:spPr>
              <a:xfrm>
                <a:off x="838200" y="1825625"/>
                <a:ext cx="10515600" cy="1717675"/>
              </a:xfr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70154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B8E849-FAAF-4EB5-9374-CB52943EB061}"/>
              </a:ext>
            </a:extLst>
          </p:cNvPr>
          <p:cNvSpPr>
            <a:spLocks noGrp="1"/>
          </p:cNvSpPr>
          <p:nvPr>
            <p:ph type="title"/>
          </p:nvPr>
        </p:nvSpPr>
        <p:spPr/>
        <p:txBody>
          <a:bodyPr/>
          <a:lstStyle/>
          <a:p>
            <a:r>
              <a:rPr lang="en-US" b="1" dirty="0">
                <a:latin typeface="+mn-lt"/>
              </a:rPr>
              <a:t>G</a:t>
            </a:r>
            <a:r>
              <a:rPr lang="en-US" altLang="zh-CN" b="1" dirty="0">
                <a:latin typeface="+mn-lt"/>
              </a:rPr>
              <a:t>raph-cut</a:t>
            </a:r>
            <a:endParaRPr lang="en-US" b="1" dirty="0">
              <a:latin typeface="+mn-lt"/>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8CE2429-B723-444E-8F39-9C59A53BFCA2}"/>
                  </a:ext>
                </a:extLst>
              </p:cNvPr>
              <p:cNvSpPr>
                <a:spLocks noGrp="1"/>
              </p:cNvSpPr>
              <p:nvPr>
                <p:ph idx="1"/>
              </p:nvPr>
            </p:nvSpPr>
            <p:spPr>
              <a:xfrm>
                <a:off x="838200" y="1825625"/>
                <a:ext cx="10515600" cy="1717675"/>
              </a:xfrm>
            </p:spPr>
            <p:txBody>
              <a:bodyPr/>
              <a:lstStyle/>
              <a:p>
                <a:pPr marL="0" indent="0">
                  <a:buNone/>
                </a:pPr>
                <a14:m>
                  <m:oMathPara xmlns:m="http://schemas.openxmlformats.org/officeDocument/2006/math">
                    <m:oMathParaPr>
                      <m:jc m:val="centerGroup"/>
                    </m:oMathParaPr>
                    <m:oMath xmlns:m="http://schemas.openxmlformats.org/officeDocument/2006/math">
                      <m:r>
                        <a:rPr lang="en-US" b="0" i="1" smtClean="0">
                          <a:solidFill>
                            <a:schemeClr val="bg2">
                              <a:lumMod val="75000"/>
                            </a:schemeClr>
                          </a:solidFill>
                          <a:latin typeface="Cambria Math" panose="02040503050406030204" pitchFamily="18" charset="0"/>
                        </a:rPr>
                        <m:t>𝐶</m:t>
                      </m:r>
                      <m:d>
                        <m:dPr>
                          <m:ctrlPr>
                            <a:rPr lang="en-US" b="0" i="1" smtClean="0">
                              <a:solidFill>
                                <a:schemeClr val="bg2">
                                  <a:lumMod val="75000"/>
                                </a:schemeClr>
                              </a:solidFill>
                              <a:latin typeface="Cambria Math" panose="02040503050406030204" pitchFamily="18" charset="0"/>
                            </a:rPr>
                          </m:ctrlPr>
                        </m:dPr>
                        <m:e>
                          <m:r>
                            <a:rPr lang="en-US" b="0" i="1" smtClean="0">
                              <a:solidFill>
                                <a:schemeClr val="bg2">
                                  <a:lumMod val="75000"/>
                                </a:schemeClr>
                              </a:solidFill>
                              <a:latin typeface="Cambria Math" panose="02040503050406030204" pitchFamily="18" charset="0"/>
                            </a:rPr>
                            <m:t>𝑙</m:t>
                          </m:r>
                        </m:e>
                      </m:d>
                      <m:r>
                        <a:rPr lang="en-US" b="0" i="1" smtClean="0">
                          <a:solidFill>
                            <a:schemeClr val="bg2">
                              <a:lumMod val="75000"/>
                            </a:schemeClr>
                          </a:solidFill>
                          <a:latin typeface="Cambria Math" panose="02040503050406030204" pitchFamily="18" charset="0"/>
                        </a:rPr>
                        <m:t>= </m:t>
                      </m:r>
                      <m:nary>
                        <m:naryPr>
                          <m:chr m:val="∑"/>
                          <m:supHide m:val="on"/>
                          <m:ctrlPr>
                            <a:rPr lang="en-US" b="1" i="1" smtClean="0">
                              <a:latin typeface="Cambria Math" panose="02040503050406030204" pitchFamily="18" charset="0"/>
                            </a:rPr>
                          </m:ctrlPr>
                        </m:naryPr>
                        <m:sub>
                          <m:r>
                            <m:rPr>
                              <m:brk m:alnAt="7"/>
                            </m:rPr>
                            <a:rPr lang="en-US" b="1" i="1" smtClean="0">
                              <a:latin typeface="Cambria Math" panose="02040503050406030204" pitchFamily="18" charset="0"/>
                            </a:rPr>
                            <m:t>𝒑</m:t>
                          </m:r>
                        </m:sub>
                        <m:sup/>
                        <m:e>
                          <m:sSub>
                            <m:sSubPr>
                              <m:ctrlPr>
                                <a:rPr lang="en-US" b="1" i="1" smtClean="0">
                                  <a:latin typeface="Cambria Math" panose="02040503050406030204" pitchFamily="18" charset="0"/>
                                </a:rPr>
                              </m:ctrlPr>
                            </m:sSubPr>
                            <m:e>
                              <m:r>
                                <a:rPr lang="en-US" b="1" i="1" smtClean="0">
                                  <a:latin typeface="Cambria Math" panose="02040503050406030204" pitchFamily="18" charset="0"/>
                                </a:rPr>
                                <m:t>𝑪</m:t>
                              </m:r>
                            </m:e>
                            <m:sub>
                              <m:r>
                                <a:rPr lang="en-US" b="1" i="1" smtClean="0">
                                  <a:latin typeface="Cambria Math" panose="02040503050406030204" pitchFamily="18" charset="0"/>
                                </a:rPr>
                                <m:t>𝒅</m:t>
                              </m:r>
                            </m:sub>
                          </m:sSub>
                          <m:d>
                            <m:dPr>
                              <m:ctrlPr>
                                <a:rPr lang="en-US" b="1" i="1" smtClean="0">
                                  <a:latin typeface="Cambria Math" panose="02040503050406030204" pitchFamily="18" charset="0"/>
                                </a:rPr>
                              </m:ctrlPr>
                            </m:dPr>
                            <m:e>
                              <m:r>
                                <a:rPr lang="en-US" b="1" i="1" smtClean="0">
                                  <a:latin typeface="Cambria Math" panose="02040503050406030204" pitchFamily="18" charset="0"/>
                                </a:rPr>
                                <m:t>𝒑</m:t>
                              </m:r>
                              <m:r>
                                <a:rPr lang="en-US" b="1" i="1" smtClean="0">
                                  <a:latin typeface="Cambria Math" panose="02040503050406030204" pitchFamily="18" charset="0"/>
                                </a:rPr>
                                <m:t>, </m:t>
                              </m:r>
                              <m:r>
                                <a:rPr lang="en-US" b="1" i="1" smtClean="0">
                                  <a:latin typeface="Cambria Math" panose="02040503050406030204" pitchFamily="18" charset="0"/>
                                </a:rPr>
                                <m:t>𝑳</m:t>
                              </m:r>
                              <m:d>
                                <m:dPr>
                                  <m:ctrlPr>
                                    <a:rPr lang="en-US" b="1" i="1" smtClean="0">
                                      <a:latin typeface="Cambria Math" panose="02040503050406030204" pitchFamily="18" charset="0"/>
                                    </a:rPr>
                                  </m:ctrlPr>
                                </m:dPr>
                                <m:e>
                                  <m:r>
                                    <a:rPr lang="en-US" b="1" i="1" smtClean="0">
                                      <a:latin typeface="Cambria Math" panose="02040503050406030204" pitchFamily="18" charset="0"/>
                                    </a:rPr>
                                    <m:t>𝒑</m:t>
                                  </m:r>
                                </m:e>
                              </m:d>
                            </m:e>
                          </m:d>
                          <m:r>
                            <a:rPr lang="en-US" b="1" i="1" smtClean="0">
                              <a:latin typeface="Cambria Math" panose="02040503050406030204" pitchFamily="18" charset="0"/>
                            </a:rPr>
                            <m:t> </m:t>
                          </m:r>
                        </m:e>
                      </m:nary>
                      <m:r>
                        <a:rPr lang="en-US" i="1">
                          <a:solidFill>
                            <a:schemeClr val="bg2">
                              <a:lumMod val="75000"/>
                            </a:schemeClr>
                          </a:solidFill>
                          <a:latin typeface="Cambria Math" panose="02040503050406030204" pitchFamily="18" charset="0"/>
                        </a:rPr>
                        <m:t>+</m:t>
                      </m:r>
                      <m:nary>
                        <m:naryPr>
                          <m:chr m:val="∑"/>
                          <m:supHide m:val="on"/>
                          <m:ctrlPr>
                            <a:rPr lang="en-US" i="1">
                              <a:solidFill>
                                <a:schemeClr val="bg2">
                                  <a:lumMod val="75000"/>
                                </a:schemeClr>
                              </a:solidFill>
                              <a:latin typeface="Cambria Math" panose="02040503050406030204" pitchFamily="18" charset="0"/>
                            </a:rPr>
                          </m:ctrlPr>
                        </m:naryPr>
                        <m:sub>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𝑞</m:t>
                          </m:r>
                        </m:sub>
                        <m:sup/>
                        <m:e>
                          <m:sSub>
                            <m:sSubPr>
                              <m:ctrlPr>
                                <a:rPr lang="en-US" i="1">
                                  <a:solidFill>
                                    <a:schemeClr val="bg2">
                                      <a:lumMod val="75000"/>
                                    </a:schemeClr>
                                  </a:solidFill>
                                  <a:latin typeface="Cambria Math" panose="02040503050406030204" pitchFamily="18" charset="0"/>
                                </a:rPr>
                              </m:ctrlPr>
                            </m:sSubPr>
                            <m:e>
                              <m:r>
                                <a:rPr lang="en-US" i="1">
                                  <a:solidFill>
                                    <a:schemeClr val="bg2">
                                      <a:lumMod val="75000"/>
                                    </a:schemeClr>
                                  </a:solidFill>
                                  <a:latin typeface="Cambria Math" panose="02040503050406030204" pitchFamily="18" charset="0"/>
                                </a:rPr>
                                <m:t>𝐶</m:t>
                              </m:r>
                            </m:e>
                            <m:sub>
                              <m:r>
                                <a:rPr lang="en-US" i="1">
                                  <a:solidFill>
                                    <a:schemeClr val="bg2">
                                      <a:lumMod val="75000"/>
                                    </a:schemeClr>
                                  </a:solidFill>
                                  <a:latin typeface="Cambria Math" panose="02040503050406030204" pitchFamily="18" charset="0"/>
                                </a:rPr>
                                <m:t>𝑖</m:t>
                              </m:r>
                            </m:sub>
                          </m:sSub>
                          <m:r>
                            <a:rPr lang="en-US" i="1">
                              <a:solidFill>
                                <a:schemeClr val="bg2">
                                  <a:lumMod val="75000"/>
                                </a:schemeClr>
                              </a:solidFill>
                              <a:latin typeface="Cambria Math" panose="02040503050406030204" pitchFamily="18" charset="0"/>
                            </a:rPr>
                            <m:t>(</m:t>
                          </m:r>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𝑞</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d>
                            <m:dPr>
                              <m:ctrlPr>
                                <a:rPr lang="en-US" i="1">
                                  <a:solidFill>
                                    <a:schemeClr val="bg2">
                                      <a:lumMod val="75000"/>
                                    </a:schemeClr>
                                  </a:solidFill>
                                  <a:latin typeface="Cambria Math" panose="02040503050406030204" pitchFamily="18" charset="0"/>
                                </a:rPr>
                              </m:ctrlPr>
                            </m:dPr>
                            <m:e>
                              <m:r>
                                <a:rPr lang="en-US" i="1">
                                  <a:solidFill>
                                    <a:schemeClr val="bg2">
                                      <a:lumMod val="75000"/>
                                    </a:schemeClr>
                                  </a:solidFill>
                                  <a:latin typeface="Cambria Math" panose="02040503050406030204" pitchFamily="18" charset="0"/>
                                </a:rPr>
                                <m:t>𝑝</m:t>
                              </m:r>
                              <m:r>
                                <a:rPr lang="en-US" i="1">
                                  <a:solidFill>
                                    <a:schemeClr val="bg2">
                                      <a:lumMod val="75000"/>
                                    </a:schemeClr>
                                  </a:solidFill>
                                  <a:latin typeface="Cambria Math" panose="02040503050406030204" pitchFamily="18" charset="0"/>
                                </a:rPr>
                                <m:t>), </m:t>
                              </m:r>
                              <m:r>
                                <a:rPr lang="en-US" i="1">
                                  <a:solidFill>
                                    <a:schemeClr val="bg2">
                                      <a:lumMod val="75000"/>
                                    </a:schemeClr>
                                  </a:solidFill>
                                  <a:latin typeface="Cambria Math" panose="02040503050406030204" pitchFamily="18" charset="0"/>
                                </a:rPr>
                                <m:t>𝐿</m:t>
                              </m:r>
                              <m:r>
                                <a:rPr lang="en-US" i="1">
                                  <a:solidFill>
                                    <a:schemeClr val="bg2">
                                      <a:lumMod val="75000"/>
                                    </a:schemeClr>
                                  </a:solidFill>
                                  <a:latin typeface="Cambria Math" panose="02040503050406030204" pitchFamily="18" charset="0"/>
                                </a:rPr>
                                <m:t>(</m:t>
                              </m:r>
                              <m:r>
                                <m:rPr>
                                  <m:sty m:val="p"/>
                                </m:rPr>
                                <a:rPr lang="en-US" altLang="zh-CN" i="1">
                                  <a:solidFill>
                                    <a:schemeClr val="bg2">
                                      <a:lumMod val="75000"/>
                                    </a:schemeClr>
                                  </a:solidFill>
                                  <a:latin typeface="Cambria Math" panose="02040503050406030204" pitchFamily="18" charset="0"/>
                                </a:rPr>
                                <m:t>q</m:t>
                              </m:r>
                            </m:e>
                          </m:d>
                          <m:r>
                            <a:rPr lang="en-US" altLang="zh-CN" i="1">
                              <a:solidFill>
                                <a:schemeClr val="bg2">
                                  <a:lumMod val="75000"/>
                                </a:schemeClr>
                              </a:solidFill>
                              <a:latin typeface="Cambria Math" panose="02040503050406030204" pitchFamily="18" charset="0"/>
                            </a:rPr>
                            <m:t>)</m:t>
                          </m:r>
                        </m:e>
                      </m:nary>
                    </m:oMath>
                  </m:oMathPara>
                </a14:m>
                <a:endParaRPr lang="en-US" dirty="0"/>
              </a:p>
            </p:txBody>
          </p:sp>
        </mc:Choice>
        <mc:Fallback xmlns="">
          <p:sp>
            <p:nvSpPr>
              <p:cNvPr id="3" name="Content Placeholder 2">
                <a:extLst>
                  <a:ext uri="{FF2B5EF4-FFF2-40B4-BE49-F238E27FC236}">
                    <a16:creationId xmlns:a16="http://schemas.microsoft.com/office/drawing/2014/main" id="{C8CE2429-B723-444E-8F39-9C59A53BFCA2}"/>
                  </a:ext>
                </a:extLst>
              </p:cNvPr>
              <p:cNvSpPr>
                <a:spLocks noGrp="1" noRot="1" noChangeAspect="1" noMove="1" noResize="1" noEditPoints="1" noAdjustHandles="1" noChangeArrowheads="1" noChangeShapeType="1" noTextEdit="1"/>
              </p:cNvSpPr>
              <p:nvPr>
                <p:ph idx="1"/>
              </p:nvPr>
            </p:nvSpPr>
            <p:spPr>
              <a:xfrm>
                <a:off x="838200" y="1825625"/>
                <a:ext cx="10515600" cy="1717675"/>
              </a:xfrm>
              <a:blipFill>
                <a:blip r:embed="rId3"/>
                <a:stretch>
                  <a:fillRect/>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38341D85-E6E4-4C73-85CE-9EABE94F1D7B}"/>
              </a:ext>
            </a:extLst>
          </p:cNvPr>
          <p:cNvSpPr txBox="1"/>
          <p:nvPr/>
        </p:nvSpPr>
        <p:spPr>
          <a:xfrm>
            <a:off x="3505200" y="3081635"/>
            <a:ext cx="1813702" cy="461665"/>
          </a:xfrm>
          <a:prstGeom prst="rect">
            <a:avLst/>
          </a:prstGeom>
          <a:noFill/>
        </p:spPr>
        <p:txBody>
          <a:bodyPr wrap="none" rtlCol="0">
            <a:spAutoFit/>
          </a:bodyPr>
          <a:lstStyle/>
          <a:p>
            <a:r>
              <a:rPr lang="en-US" sz="2400" b="1" dirty="0"/>
              <a:t>Data Penalty</a:t>
            </a:r>
          </a:p>
        </p:txBody>
      </p:sp>
      <p:sp>
        <p:nvSpPr>
          <p:cNvPr id="5" name="AutoShape 2" descr="https://img-my.csdn.net/uploads/201301/23/1358872638_9991.jpg">
            <a:extLst>
              <a:ext uri="{FF2B5EF4-FFF2-40B4-BE49-F238E27FC236}">
                <a16:creationId xmlns:a16="http://schemas.microsoft.com/office/drawing/2014/main" id="{C5349178-00BC-41F0-8EE7-D9D95BA5D8B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28" name="Picture 4" descr="See the source image">
            <a:extLst>
              <a:ext uri="{FF2B5EF4-FFF2-40B4-BE49-F238E27FC236}">
                <a16:creationId xmlns:a16="http://schemas.microsoft.com/office/drawing/2014/main" id="{017AFBAD-63AD-497A-8FD5-B77AE0D45E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3258" y="3756301"/>
            <a:ext cx="6975464" cy="303605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CE92087-540F-43BD-A35E-84A15C63F3BD}"/>
              </a:ext>
            </a:extLst>
          </p:cNvPr>
          <p:cNvSpPr txBox="1"/>
          <p:nvPr/>
        </p:nvSpPr>
        <p:spPr>
          <a:xfrm>
            <a:off x="4534200" y="4337645"/>
            <a:ext cx="784702" cy="461665"/>
          </a:xfrm>
          <a:prstGeom prst="rect">
            <a:avLst/>
          </a:prstGeom>
          <a:noFill/>
        </p:spPr>
        <p:txBody>
          <a:bodyPr wrap="none" rtlCol="0">
            <a:spAutoFit/>
          </a:bodyPr>
          <a:lstStyle/>
          <a:p>
            <a:r>
              <a:rPr lang="en-US" sz="2400" b="1" dirty="0"/>
              <a:t>Data</a:t>
            </a:r>
          </a:p>
        </p:txBody>
      </p:sp>
      <p:sp>
        <p:nvSpPr>
          <p:cNvPr id="8" name="TextBox 7">
            <a:extLst>
              <a:ext uri="{FF2B5EF4-FFF2-40B4-BE49-F238E27FC236}">
                <a16:creationId xmlns:a16="http://schemas.microsoft.com/office/drawing/2014/main" id="{4AE21B86-6D54-44B3-8EFA-50B2C8BD296A}"/>
              </a:ext>
            </a:extLst>
          </p:cNvPr>
          <p:cNvSpPr txBox="1"/>
          <p:nvPr/>
        </p:nvSpPr>
        <p:spPr>
          <a:xfrm>
            <a:off x="7469256" y="5559044"/>
            <a:ext cx="1183337" cy="461665"/>
          </a:xfrm>
          <a:prstGeom prst="rect">
            <a:avLst/>
          </a:prstGeom>
          <a:noFill/>
        </p:spPr>
        <p:txBody>
          <a:bodyPr wrap="none" rtlCol="0">
            <a:spAutoFit/>
          </a:bodyPr>
          <a:lstStyle/>
          <a:p>
            <a:r>
              <a:rPr lang="en-US" sz="2400" b="1" dirty="0">
                <a:solidFill>
                  <a:schemeClr val="accent1"/>
                </a:solidFill>
              </a:rPr>
              <a:t>S</a:t>
            </a:r>
            <a:r>
              <a:rPr lang="en-US" altLang="zh-CN" sz="2400" b="1" dirty="0">
                <a:solidFill>
                  <a:schemeClr val="accent1"/>
                </a:solidFill>
              </a:rPr>
              <a:t>mooth</a:t>
            </a:r>
            <a:endParaRPr lang="en-US" sz="2400" b="1" dirty="0">
              <a:solidFill>
                <a:schemeClr val="accent1"/>
              </a:solidFill>
            </a:endParaRPr>
          </a:p>
        </p:txBody>
      </p:sp>
      <p:sp>
        <p:nvSpPr>
          <p:cNvPr id="6" name="Arc 5">
            <a:extLst>
              <a:ext uri="{FF2B5EF4-FFF2-40B4-BE49-F238E27FC236}">
                <a16:creationId xmlns:a16="http://schemas.microsoft.com/office/drawing/2014/main" id="{76851052-383E-406A-9DC9-4216ECA7DCD7}"/>
              </a:ext>
            </a:extLst>
          </p:cNvPr>
          <p:cNvSpPr/>
          <p:nvPr/>
        </p:nvSpPr>
        <p:spPr>
          <a:xfrm>
            <a:off x="6811946" y="5185068"/>
            <a:ext cx="1103243" cy="944218"/>
          </a:xfrm>
          <a:prstGeom prst="arc">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Isosceles Triangle 8">
            <a:extLst>
              <a:ext uri="{FF2B5EF4-FFF2-40B4-BE49-F238E27FC236}">
                <a16:creationId xmlns:a16="http://schemas.microsoft.com/office/drawing/2014/main" id="{118962F5-2411-4D61-9AF5-2F3B5E63B8D8}"/>
              </a:ext>
            </a:extLst>
          </p:cNvPr>
          <p:cNvSpPr/>
          <p:nvPr/>
        </p:nvSpPr>
        <p:spPr>
          <a:xfrm rot="17002732">
            <a:off x="7274116" y="5097708"/>
            <a:ext cx="178904" cy="174720"/>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063097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20D07-576D-4661-BBEE-0557747D94A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8662E27D-DC4C-47C2-B137-2646D3E05E3A}"/>
              </a:ext>
            </a:extLst>
          </p:cNvPr>
          <p:cNvPicPr>
            <a:picLocks noChangeAspect="1"/>
          </p:cNvPicPr>
          <p:nvPr/>
        </p:nvPicPr>
        <p:blipFill rotWithShape="1">
          <a:blip r:embed="rId3"/>
          <a:srcRect b="37049"/>
          <a:stretch/>
        </p:blipFill>
        <p:spPr>
          <a:xfrm>
            <a:off x="0" y="0"/>
            <a:ext cx="12192000" cy="3961508"/>
          </a:xfrm>
          <a:prstGeom prst="rect">
            <a:avLst/>
          </a:prstGeom>
        </p:spPr>
      </p:pic>
      <p:sp>
        <p:nvSpPr>
          <p:cNvPr id="5" name="TextBox 4">
            <a:extLst>
              <a:ext uri="{FF2B5EF4-FFF2-40B4-BE49-F238E27FC236}">
                <a16:creationId xmlns:a16="http://schemas.microsoft.com/office/drawing/2014/main" id="{D99750D0-8C5F-4AF1-8234-27B23FF172BA}"/>
              </a:ext>
            </a:extLst>
          </p:cNvPr>
          <p:cNvSpPr txBox="1"/>
          <p:nvPr/>
        </p:nvSpPr>
        <p:spPr>
          <a:xfrm>
            <a:off x="1073427" y="4035089"/>
            <a:ext cx="4017638" cy="707886"/>
          </a:xfrm>
          <a:prstGeom prst="rect">
            <a:avLst/>
          </a:prstGeom>
          <a:noFill/>
        </p:spPr>
        <p:txBody>
          <a:bodyPr wrap="none" rtlCol="0">
            <a:spAutoFit/>
          </a:bodyPr>
          <a:lstStyle/>
          <a:p>
            <a:r>
              <a:rPr lang="en-US" sz="4000" b="1" dirty="0">
                <a:solidFill>
                  <a:schemeClr val="accent2"/>
                </a:solidFill>
              </a:rPr>
              <a:t>Step1:</a:t>
            </a:r>
            <a:r>
              <a:rPr lang="en-US" sz="4000" dirty="0">
                <a:solidFill>
                  <a:schemeClr val="accent2"/>
                </a:solidFill>
              </a:rPr>
              <a:t> </a:t>
            </a:r>
            <a:r>
              <a:rPr lang="en-US" sz="4000" dirty="0">
                <a:solidFill>
                  <a:schemeClr val="bg1"/>
                </a:solidFill>
              </a:rPr>
              <a:t>Find A path</a:t>
            </a:r>
          </a:p>
        </p:txBody>
      </p:sp>
    </p:spTree>
    <p:extLst>
      <p:ext uri="{BB962C8B-B14F-4D97-AF65-F5344CB8AC3E}">
        <p14:creationId xmlns:p14="http://schemas.microsoft.com/office/powerpoint/2010/main" val="5244732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75810-E3F4-4BDB-AF81-B747E6AD5482}"/>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20C368A1-3DC8-4D67-B213-01E6DBDABD5A}"/>
              </a:ext>
            </a:extLst>
          </p:cNvPr>
          <p:cNvPicPr>
            <a:picLocks noChangeAspect="1"/>
          </p:cNvPicPr>
          <p:nvPr/>
        </p:nvPicPr>
        <p:blipFill rotWithShape="1">
          <a:blip r:embed="rId3"/>
          <a:srcRect b="38700"/>
          <a:stretch/>
        </p:blipFill>
        <p:spPr>
          <a:xfrm>
            <a:off x="0" y="26535"/>
            <a:ext cx="12192000" cy="3770214"/>
          </a:xfrm>
          <a:prstGeom prst="rect">
            <a:avLst/>
          </a:prstGeom>
        </p:spPr>
      </p:pic>
      <p:sp>
        <p:nvSpPr>
          <p:cNvPr id="5" name="TextBox 4">
            <a:extLst>
              <a:ext uri="{FF2B5EF4-FFF2-40B4-BE49-F238E27FC236}">
                <a16:creationId xmlns:a16="http://schemas.microsoft.com/office/drawing/2014/main" id="{4EFF66F2-5568-4217-AD3F-6500BFD15B7B}"/>
              </a:ext>
            </a:extLst>
          </p:cNvPr>
          <p:cNvSpPr txBox="1"/>
          <p:nvPr/>
        </p:nvSpPr>
        <p:spPr>
          <a:xfrm>
            <a:off x="1073427" y="4035089"/>
            <a:ext cx="5461944" cy="1323439"/>
          </a:xfrm>
          <a:prstGeom prst="rect">
            <a:avLst/>
          </a:prstGeom>
          <a:noFill/>
        </p:spPr>
        <p:txBody>
          <a:bodyPr wrap="none" rtlCol="0">
            <a:spAutoFit/>
          </a:bodyPr>
          <a:lstStyle/>
          <a:p>
            <a:r>
              <a:rPr lang="en-US" sz="4000" b="1" dirty="0">
                <a:solidFill>
                  <a:schemeClr val="accent2"/>
                </a:solidFill>
              </a:rPr>
              <a:t>Step1:</a:t>
            </a:r>
            <a:r>
              <a:rPr lang="en-US" sz="4000" dirty="0">
                <a:solidFill>
                  <a:schemeClr val="accent2"/>
                </a:solidFill>
              </a:rPr>
              <a:t> </a:t>
            </a:r>
            <a:r>
              <a:rPr lang="en-US" sz="4000" dirty="0">
                <a:solidFill>
                  <a:schemeClr val="bg1"/>
                </a:solidFill>
              </a:rPr>
              <a:t>Find A path</a:t>
            </a:r>
          </a:p>
          <a:p>
            <a:r>
              <a:rPr lang="en-US" sz="4000" b="1" dirty="0">
                <a:solidFill>
                  <a:schemeClr val="accent2"/>
                </a:solidFill>
              </a:rPr>
              <a:t>Step2:</a:t>
            </a:r>
            <a:r>
              <a:rPr lang="en-US" sz="4000" dirty="0">
                <a:solidFill>
                  <a:schemeClr val="bg1"/>
                </a:solidFill>
              </a:rPr>
              <a:t> Add Residual Edge</a:t>
            </a:r>
          </a:p>
        </p:txBody>
      </p:sp>
    </p:spTree>
    <p:extLst>
      <p:ext uri="{BB962C8B-B14F-4D97-AF65-F5344CB8AC3E}">
        <p14:creationId xmlns:p14="http://schemas.microsoft.com/office/powerpoint/2010/main" val="244126050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1747-FF47-4FC6-8256-2139607F33F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87936EC-5D72-4FBC-90D6-3C04741627EA}"/>
              </a:ext>
            </a:extLst>
          </p:cNvPr>
          <p:cNvPicPr>
            <a:picLocks noChangeAspect="1"/>
          </p:cNvPicPr>
          <p:nvPr/>
        </p:nvPicPr>
        <p:blipFill rotWithShape="1">
          <a:blip r:embed="rId3"/>
          <a:srcRect b="40134"/>
          <a:stretch/>
        </p:blipFill>
        <p:spPr>
          <a:xfrm>
            <a:off x="0" y="259741"/>
            <a:ext cx="12194547" cy="3795424"/>
          </a:xfrm>
          <a:prstGeom prst="rect">
            <a:avLst/>
          </a:prstGeom>
        </p:spPr>
      </p:pic>
      <p:sp>
        <p:nvSpPr>
          <p:cNvPr id="5" name="TextBox 4">
            <a:extLst>
              <a:ext uri="{FF2B5EF4-FFF2-40B4-BE49-F238E27FC236}">
                <a16:creationId xmlns:a16="http://schemas.microsoft.com/office/drawing/2014/main" id="{F90FEA13-5DE3-4741-8354-6FAB71D24166}"/>
              </a:ext>
            </a:extLst>
          </p:cNvPr>
          <p:cNvSpPr txBox="1"/>
          <p:nvPr/>
        </p:nvSpPr>
        <p:spPr>
          <a:xfrm>
            <a:off x="1073427" y="4035089"/>
            <a:ext cx="10875093" cy="1938992"/>
          </a:xfrm>
          <a:prstGeom prst="rect">
            <a:avLst/>
          </a:prstGeom>
          <a:noFill/>
        </p:spPr>
        <p:txBody>
          <a:bodyPr wrap="none" rtlCol="0">
            <a:spAutoFit/>
          </a:bodyPr>
          <a:lstStyle/>
          <a:p>
            <a:r>
              <a:rPr lang="en-US" sz="4000" b="1" dirty="0">
                <a:solidFill>
                  <a:schemeClr val="accent2"/>
                </a:solidFill>
              </a:rPr>
              <a:t>Step1:</a:t>
            </a:r>
            <a:r>
              <a:rPr lang="en-US" sz="4000" dirty="0">
                <a:solidFill>
                  <a:schemeClr val="accent2"/>
                </a:solidFill>
              </a:rPr>
              <a:t> </a:t>
            </a:r>
            <a:r>
              <a:rPr lang="en-US" sz="4000" dirty="0">
                <a:solidFill>
                  <a:schemeClr val="bg1"/>
                </a:solidFill>
              </a:rPr>
              <a:t>Find A path</a:t>
            </a:r>
          </a:p>
          <a:p>
            <a:r>
              <a:rPr lang="en-US" sz="4000" b="1" dirty="0">
                <a:solidFill>
                  <a:schemeClr val="accent2"/>
                </a:solidFill>
              </a:rPr>
              <a:t>Step2:</a:t>
            </a:r>
            <a:r>
              <a:rPr lang="en-US" sz="4000" dirty="0">
                <a:solidFill>
                  <a:schemeClr val="bg1"/>
                </a:solidFill>
              </a:rPr>
              <a:t> Add Residual Edge</a:t>
            </a:r>
          </a:p>
          <a:p>
            <a:r>
              <a:rPr lang="en-US" sz="4000" b="1" dirty="0">
                <a:solidFill>
                  <a:schemeClr val="accent2"/>
                </a:solidFill>
              </a:rPr>
              <a:t>Step3:</a:t>
            </a:r>
            <a:r>
              <a:rPr lang="en-US" sz="4000" dirty="0">
                <a:solidFill>
                  <a:schemeClr val="bg1"/>
                </a:solidFill>
              </a:rPr>
              <a:t> Repeat Step1, Considering new </a:t>
            </a:r>
            <a:r>
              <a:rPr lang="en-US" sz="4000" dirty="0" err="1">
                <a:solidFill>
                  <a:schemeClr val="bg1"/>
                </a:solidFill>
              </a:rPr>
              <a:t>Reidual</a:t>
            </a:r>
            <a:r>
              <a:rPr lang="en-US" sz="4000" dirty="0">
                <a:solidFill>
                  <a:schemeClr val="bg1"/>
                </a:solidFill>
              </a:rPr>
              <a:t> Edge</a:t>
            </a:r>
          </a:p>
        </p:txBody>
      </p:sp>
    </p:spTree>
    <p:extLst>
      <p:ext uri="{BB962C8B-B14F-4D97-AF65-F5344CB8AC3E}">
        <p14:creationId xmlns:p14="http://schemas.microsoft.com/office/powerpoint/2010/main" val="12091676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11747-FF47-4FC6-8256-2139607F33F0}"/>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087936EC-5D72-4FBC-90D6-3C04741627EA}"/>
              </a:ext>
            </a:extLst>
          </p:cNvPr>
          <p:cNvPicPr>
            <a:picLocks noChangeAspect="1"/>
          </p:cNvPicPr>
          <p:nvPr/>
        </p:nvPicPr>
        <p:blipFill rotWithShape="1">
          <a:blip r:embed="rId3"/>
          <a:srcRect b="40134"/>
          <a:stretch/>
        </p:blipFill>
        <p:spPr>
          <a:xfrm>
            <a:off x="0" y="259741"/>
            <a:ext cx="12194547" cy="3795424"/>
          </a:xfrm>
          <a:prstGeom prst="rect">
            <a:avLst/>
          </a:prstGeom>
        </p:spPr>
      </p:pic>
      <p:sp>
        <p:nvSpPr>
          <p:cNvPr id="5" name="TextBox 4">
            <a:extLst>
              <a:ext uri="{FF2B5EF4-FFF2-40B4-BE49-F238E27FC236}">
                <a16:creationId xmlns:a16="http://schemas.microsoft.com/office/drawing/2014/main" id="{F90FEA13-5DE3-4741-8354-6FAB71D24166}"/>
              </a:ext>
            </a:extLst>
          </p:cNvPr>
          <p:cNvSpPr txBox="1"/>
          <p:nvPr/>
        </p:nvSpPr>
        <p:spPr>
          <a:xfrm>
            <a:off x="1073427" y="4035089"/>
            <a:ext cx="10875093" cy="1938992"/>
          </a:xfrm>
          <a:prstGeom prst="rect">
            <a:avLst/>
          </a:prstGeom>
          <a:noFill/>
        </p:spPr>
        <p:txBody>
          <a:bodyPr wrap="none" rtlCol="0">
            <a:spAutoFit/>
          </a:bodyPr>
          <a:lstStyle/>
          <a:p>
            <a:r>
              <a:rPr lang="en-US" sz="4000" b="1" dirty="0">
                <a:solidFill>
                  <a:schemeClr val="accent2"/>
                </a:solidFill>
              </a:rPr>
              <a:t>Step1:</a:t>
            </a:r>
            <a:r>
              <a:rPr lang="en-US" sz="4000" dirty="0">
                <a:solidFill>
                  <a:schemeClr val="accent2"/>
                </a:solidFill>
              </a:rPr>
              <a:t> </a:t>
            </a:r>
            <a:r>
              <a:rPr lang="en-US" sz="4000" dirty="0">
                <a:solidFill>
                  <a:schemeClr val="bg1"/>
                </a:solidFill>
              </a:rPr>
              <a:t>Find A path </a:t>
            </a:r>
            <a:r>
              <a:rPr lang="en-US" sz="4000" b="1" dirty="0">
                <a:solidFill>
                  <a:schemeClr val="bg1"/>
                </a:solidFill>
              </a:rPr>
              <a:t>(DFS/BFS)</a:t>
            </a:r>
          </a:p>
          <a:p>
            <a:r>
              <a:rPr lang="en-US" sz="4000" b="1" dirty="0">
                <a:solidFill>
                  <a:schemeClr val="accent2"/>
                </a:solidFill>
              </a:rPr>
              <a:t>Step2:</a:t>
            </a:r>
            <a:r>
              <a:rPr lang="en-US" sz="4000" dirty="0">
                <a:solidFill>
                  <a:schemeClr val="bg1"/>
                </a:solidFill>
              </a:rPr>
              <a:t> Add Residual Edge</a:t>
            </a:r>
          </a:p>
          <a:p>
            <a:r>
              <a:rPr lang="en-US" sz="4000" b="1" dirty="0">
                <a:solidFill>
                  <a:schemeClr val="accent2"/>
                </a:solidFill>
              </a:rPr>
              <a:t>Step3:</a:t>
            </a:r>
            <a:r>
              <a:rPr lang="en-US" sz="4000" dirty="0">
                <a:solidFill>
                  <a:schemeClr val="bg1"/>
                </a:solidFill>
              </a:rPr>
              <a:t> Repeat Step1, Considering new </a:t>
            </a:r>
            <a:r>
              <a:rPr lang="en-US" sz="4000" dirty="0" err="1">
                <a:solidFill>
                  <a:schemeClr val="bg1"/>
                </a:solidFill>
              </a:rPr>
              <a:t>Reidual</a:t>
            </a:r>
            <a:r>
              <a:rPr lang="en-US" sz="4000" dirty="0">
                <a:solidFill>
                  <a:schemeClr val="bg1"/>
                </a:solidFill>
              </a:rPr>
              <a:t> Edge</a:t>
            </a:r>
          </a:p>
        </p:txBody>
      </p:sp>
    </p:spTree>
    <p:extLst>
      <p:ext uri="{BB962C8B-B14F-4D97-AF65-F5344CB8AC3E}">
        <p14:creationId xmlns:p14="http://schemas.microsoft.com/office/powerpoint/2010/main" val="3272482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3741</TotalTime>
  <Words>827</Words>
  <Application>Microsoft Office PowerPoint</Application>
  <PresentationFormat>Widescreen</PresentationFormat>
  <Paragraphs>231</Paragraphs>
  <Slides>36</Slides>
  <Notes>29</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等线</vt:lpstr>
      <vt:lpstr>等线 Light</vt:lpstr>
      <vt:lpstr>Arial</vt:lpstr>
      <vt:lpstr>Calibri</vt:lpstr>
      <vt:lpstr>Calibri Light</vt:lpstr>
      <vt:lpstr>Cambria Math</vt:lpstr>
      <vt:lpstr>Office Theme</vt:lpstr>
      <vt:lpstr>Interactive Digital Photomontage</vt:lpstr>
      <vt:lpstr>Outline</vt:lpstr>
      <vt:lpstr>Using Graph-cut</vt:lpstr>
      <vt:lpstr>Graph-cut</vt:lpstr>
      <vt:lpstr>Graph-cut</vt:lpstr>
      <vt:lpstr>PowerPoint Presentation</vt:lpstr>
      <vt:lpstr>PowerPoint Presentation</vt:lpstr>
      <vt:lpstr>PowerPoint Presentation</vt:lpstr>
      <vt:lpstr>PowerPoint Presentation</vt:lpstr>
      <vt:lpstr>Graph-cut: Min-cut</vt:lpstr>
      <vt:lpstr>Interaction Penalty</vt:lpstr>
      <vt:lpstr>Interaction Penalty</vt:lpstr>
      <vt:lpstr>Interaction Penalty</vt:lpstr>
      <vt:lpstr>Interaction Penalty</vt:lpstr>
      <vt:lpstr>Interaction Penalty</vt:lpstr>
      <vt:lpstr>Interaction Penalty</vt:lpstr>
      <vt:lpstr>Interaction Penalty</vt:lpstr>
      <vt:lpstr>Interaction Penalty</vt:lpstr>
      <vt:lpstr>Interaction Penalty</vt:lpstr>
      <vt:lpstr>Spatial Constaint: Inertia</vt:lpstr>
      <vt:lpstr>Gradient Domain Fushion</vt:lpstr>
      <vt:lpstr>Gradient Domain Fushion</vt:lpstr>
      <vt:lpstr>Gradient Domain Fushion</vt:lpstr>
      <vt:lpstr>PowerPoint Presentation</vt:lpstr>
      <vt:lpstr>Result &amp; Analysis</vt:lpstr>
      <vt:lpstr>Result &amp; Analysis</vt:lpstr>
      <vt:lpstr>Result &amp; Analysis</vt:lpstr>
      <vt:lpstr>Result &amp; Analysis</vt:lpstr>
      <vt:lpstr>Result &amp; Analysis</vt:lpstr>
      <vt:lpstr>Result &amp; Analysis</vt:lpstr>
      <vt:lpstr>Result &amp; Analysis</vt:lpstr>
      <vt:lpstr>Result &amp; Analysis</vt:lpstr>
      <vt:lpstr>Result &amp; Analysis</vt:lpstr>
      <vt:lpstr>Result &amp; Analysis</vt:lpstr>
      <vt:lpstr>Discussions &amp; Future Works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Interactive Digital Photomontage</dc:title>
  <dc:creator>leon lin</dc:creator>
  <cp:lastModifiedBy>leon lin</cp:lastModifiedBy>
  <cp:revision>56</cp:revision>
  <dcterms:created xsi:type="dcterms:W3CDTF">2020-05-28T06:56:22Z</dcterms:created>
  <dcterms:modified xsi:type="dcterms:W3CDTF">2020-06-20T14:22:10Z</dcterms:modified>
</cp:coreProperties>
</file>